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66" r:id="rId3"/>
  </p:sldMasterIdLst>
  <p:notesMasterIdLst>
    <p:notesMasterId r:id="rId61"/>
  </p:notesMasterIdLst>
  <p:sldIdLst>
    <p:sldId id="1664" r:id="rId4"/>
    <p:sldId id="281" r:id="rId5"/>
    <p:sldId id="1733" r:id="rId6"/>
    <p:sldId id="1693" r:id="rId7"/>
    <p:sldId id="1716" r:id="rId8"/>
    <p:sldId id="445" r:id="rId9"/>
    <p:sldId id="436" r:id="rId10"/>
    <p:sldId id="446" r:id="rId11"/>
    <p:sldId id="490" r:id="rId12"/>
    <p:sldId id="1735" r:id="rId13"/>
    <p:sldId id="1695" r:id="rId14"/>
    <p:sldId id="1699" r:id="rId15"/>
    <p:sldId id="1698" r:id="rId16"/>
    <p:sldId id="1696" r:id="rId17"/>
    <p:sldId id="1697" r:id="rId18"/>
    <p:sldId id="1701" r:id="rId19"/>
    <p:sldId id="1700" r:id="rId20"/>
    <p:sldId id="1703" r:id="rId21"/>
    <p:sldId id="492" r:id="rId22"/>
    <p:sldId id="1705" r:id="rId23"/>
    <p:sldId id="1666" r:id="rId24"/>
    <p:sldId id="458" r:id="rId25"/>
    <p:sldId id="1694" r:id="rId26"/>
    <p:sldId id="456" r:id="rId27"/>
    <p:sldId id="455" r:id="rId28"/>
    <p:sldId id="454" r:id="rId29"/>
    <p:sldId id="435" r:id="rId30"/>
    <p:sldId id="452" r:id="rId31"/>
    <p:sldId id="1667" r:id="rId32"/>
    <p:sldId id="443" r:id="rId33"/>
    <p:sldId id="1706" r:id="rId34"/>
    <p:sldId id="1707" r:id="rId35"/>
    <p:sldId id="1708" r:id="rId36"/>
    <p:sldId id="1709" r:id="rId37"/>
    <p:sldId id="1710" r:id="rId38"/>
    <p:sldId id="434" r:id="rId39"/>
    <p:sldId id="1668" r:id="rId40"/>
    <p:sldId id="1712" r:id="rId41"/>
    <p:sldId id="1713" r:id="rId42"/>
    <p:sldId id="1714" r:id="rId43"/>
    <p:sldId id="1711" r:id="rId44"/>
    <p:sldId id="1715" r:id="rId45"/>
    <p:sldId id="1717" r:id="rId46"/>
    <p:sldId id="1720" r:id="rId47"/>
    <p:sldId id="1721" r:id="rId48"/>
    <p:sldId id="1722" r:id="rId49"/>
    <p:sldId id="1723" r:id="rId50"/>
    <p:sldId id="1719" r:id="rId51"/>
    <p:sldId id="1724" r:id="rId52"/>
    <p:sldId id="1725" r:id="rId53"/>
    <p:sldId id="1726" r:id="rId54"/>
    <p:sldId id="1727" r:id="rId55"/>
    <p:sldId id="1728" r:id="rId56"/>
    <p:sldId id="1729" r:id="rId57"/>
    <p:sldId id="1730" r:id="rId58"/>
    <p:sldId id="1731" r:id="rId59"/>
    <p:sldId id="1732"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FFFFFF"/>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596" autoAdjust="0"/>
    <p:restoredTop sz="85619" autoAdjust="0"/>
  </p:normalViewPr>
  <p:slideViewPr>
    <p:cSldViewPr snapToGrid="0">
      <p:cViewPr varScale="1">
        <p:scale>
          <a:sx n="109" d="100"/>
          <a:sy n="109" d="100"/>
        </p:scale>
        <p:origin x="114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5" Type="http://schemas.openxmlformats.org/officeDocument/2006/relationships/slide" Target="slides/slide2.xml"/><Relationship Id="rId61" Type="http://schemas.openxmlformats.org/officeDocument/2006/relationships/notesMaster" Target="notesMasters/notesMaster1.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media/image1.png>
</file>

<file path=ppt/media/image10.png>
</file>

<file path=ppt/media/image11.png>
</file>

<file path=ppt/media/image12.tiff>
</file>

<file path=ppt/media/image13.JPG>
</file>

<file path=ppt/media/image14.JPG>
</file>

<file path=ppt/media/image15.JPG>
</file>

<file path=ppt/media/image16.JPG>
</file>

<file path=ppt/media/image17.JPG>
</file>

<file path=ppt/media/image18.png>
</file>

<file path=ppt/media/image19.png>
</file>

<file path=ppt/media/image2.jpeg>
</file>

<file path=ppt/media/image20.gif>
</file>

<file path=ppt/media/image21.gif>
</file>

<file path=ppt/media/image22.gif>
</file>

<file path=ppt/media/image3.png>
</file>

<file path=ppt/media/image4.png>
</file>

<file path=ppt/media/image5.png>
</file>

<file path=ppt/media/image6.png>
</file>

<file path=ppt/media/image7.jp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00C865-36BA-42ED-9075-CC27A762619E}" type="datetimeFigureOut">
              <a:rPr lang="en-US" smtClean="0"/>
              <a:t>9/3/18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0BEFA2-DB8E-4505-A796-82D0DCB4D6FB}" type="slidenum">
              <a:rPr lang="en-US" smtClean="0"/>
              <a:t>‹#›</a:t>
            </a:fld>
            <a:endParaRPr lang="en-US"/>
          </a:p>
        </p:txBody>
      </p:sp>
    </p:spTree>
    <p:extLst>
      <p:ext uri="{BB962C8B-B14F-4D97-AF65-F5344CB8AC3E}">
        <p14:creationId xmlns:p14="http://schemas.microsoft.com/office/powerpoint/2010/main" val="11862733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docs.microsoft.com/en-us/sql/analysis-services/multidimensional-models-olap-logical-cube-objects/dimension-relationships?view=sql-server-2017" TargetMode="External"/><Relationship Id="rId2" Type="http://schemas.openxmlformats.org/officeDocument/2006/relationships/slide" Target="../slides/slide47.xml"/><Relationship Id="rId1" Type="http://schemas.openxmlformats.org/officeDocument/2006/relationships/notesMaster" Target="../notesMasters/notesMaster1.xml"/><Relationship Id="rId4" Type="http://schemas.openxmlformats.org/officeDocument/2006/relationships/hyperlink" Target="https://docs.microsoft.com/en-us/sql/analysis-services/multidimensional-models/define-a-referenced-relationship-and-referenced-relationship-properties?view=sql-server-2017" TargetMode="Externa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latin typeface="Segoe UI" panose="020B0502040204020203" pitchFamily="34" charset="0"/>
              <a:ea typeface="Segoe UI"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62083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Get insights from live streaming data with ease. Capture data continuously from any IoT device or logs from website clickstreams and process it in near-real time.</a:t>
            </a:r>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13</a:t>
            </a:fld>
            <a:endParaRPr lang="en-US"/>
          </a:p>
        </p:txBody>
      </p:sp>
    </p:spTree>
    <p:extLst>
      <p:ext uri="{BB962C8B-B14F-4D97-AF65-F5344CB8AC3E}">
        <p14:creationId xmlns:p14="http://schemas.microsoft.com/office/powerpoint/2010/main" val="3199754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Use the hub and spoke architecture to achieve the scale you want, at the price and performance level you decide. This architecture also provides resource isolation and advanced security features.</a:t>
            </a:r>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14</a:t>
            </a:fld>
            <a:endParaRPr lang="en-US"/>
          </a:p>
        </p:txBody>
      </p:sp>
    </p:spTree>
    <p:extLst>
      <p:ext uri="{BB962C8B-B14F-4D97-AF65-F5344CB8AC3E}">
        <p14:creationId xmlns:p14="http://schemas.microsoft.com/office/powerpoint/2010/main" val="10313921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With Azure Functions, you can take full advantage of the elasticity of Azure SQL Data Warehouse and optimise your cost by auto-scaling.</a:t>
            </a:r>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15</a:t>
            </a:fld>
            <a:endParaRPr lang="en-US"/>
          </a:p>
        </p:txBody>
      </p:sp>
    </p:spTree>
    <p:extLst>
      <p:ext uri="{BB962C8B-B14F-4D97-AF65-F5344CB8AC3E}">
        <p14:creationId xmlns:p14="http://schemas.microsoft.com/office/powerpoint/2010/main" val="24078250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16</a:t>
            </a:fld>
            <a:endParaRPr lang="en-US"/>
          </a:p>
        </p:txBody>
      </p:sp>
    </p:spTree>
    <p:extLst>
      <p:ext uri="{BB962C8B-B14F-4D97-AF65-F5344CB8AC3E}">
        <p14:creationId xmlns:p14="http://schemas.microsoft.com/office/powerpoint/2010/main" val="26949731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Separates compute and storage for independent, elastic sizing of resources. Designed for frequent scaling operations to manage compute spend and cloud “burst” scenarios. Offers lowest starting scale point.</a:t>
            </a:r>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17</a:t>
            </a:fld>
            <a:endParaRPr lang="en-US"/>
          </a:p>
        </p:txBody>
      </p:sp>
    </p:spTree>
    <p:extLst>
      <p:ext uri="{BB962C8B-B14F-4D97-AF65-F5344CB8AC3E}">
        <p14:creationId xmlns:p14="http://schemas.microsoft.com/office/powerpoint/2010/main" val="26444181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Includes adaptive caching to deliver enhanced performance for workloads with consistent compute requirements. Designed for intensive workloads with higher query performance and compute scalability needs.</a:t>
            </a:r>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18</a:t>
            </a:fld>
            <a:endParaRPr lang="en-US"/>
          </a:p>
        </p:txBody>
      </p:sp>
    </p:spTree>
    <p:extLst>
      <p:ext uri="{BB962C8B-B14F-4D97-AF65-F5344CB8AC3E}">
        <p14:creationId xmlns:p14="http://schemas.microsoft.com/office/powerpoint/2010/main" val="3005858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200" b="0" i="0" kern="1200" dirty="0">
                <a:solidFill>
                  <a:schemeClr val="tx1"/>
                </a:solidFill>
                <a:effectLst/>
                <a:latin typeface="+mn-lt"/>
                <a:ea typeface="+mn-ea"/>
                <a:cs typeface="+mn-cs"/>
              </a:rPr>
              <a:t>In </a:t>
            </a:r>
            <a:r>
              <a:rPr lang="en-IN" sz="1200" b="0" i="0" u="none" strike="noStrike" kern="1200" dirty="0">
                <a:solidFill>
                  <a:schemeClr val="tx1"/>
                </a:solidFill>
                <a:effectLst/>
                <a:latin typeface="+mn-lt"/>
                <a:ea typeface="+mn-ea"/>
                <a:cs typeface="+mn-cs"/>
              </a:rPr>
              <a:t>computing</a:t>
            </a:r>
            <a:r>
              <a:rPr lang="en-IN" sz="1200" b="0" i="0" kern="1200" dirty="0">
                <a:solidFill>
                  <a:schemeClr val="tx1"/>
                </a:solidFill>
                <a:effectLst/>
                <a:latin typeface="+mn-lt"/>
                <a:ea typeface="+mn-ea"/>
                <a:cs typeface="+mn-cs"/>
              </a:rPr>
              <a:t>, the </a:t>
            </a:r>
            <a:r>
              <a:rPr lang="en-IN" sz="1200" b="1" i="0" kern="1200" dirty="0">
                <a:solidFill>
                  <a:schemeClr val="tx1"/>
                </a:solidFill>
                <a:effectLst/>
                <a:latin typeface="+mn-lt"/>
                <a:ea typeface="+mn-ea"/>
                <a:cs typeface="+mn-cs"/>
              </a:rPr>
              <a:t>star schema</a:t>
            </a:r>
            <a:r>
              <a:rPr lang="en-IN" sz="1200" b="0" i="0" kern="1200" dirty="0">
                <a:solidFill>
                  <a:schemeClr val="tx1"/>
                </a:solidFill>
                <a:effectLst/>
                <a:latin typeface="+mn-lt"/>
                <a:ea typeface="+mn-ea"/>
                <a:cs typeface="+mn-cs"/>
              </a:rPr>
              <a:t> is the simplest style of </a:t>
            </a:r>
            <a:r>
              <a:rPr lang="en-IN" sz="1200" b="0" i="0" u="none" strike="noStrike" kern="1200" dirty="0">
                <a:solidFill>
                  <a:schemeClr val="tx1"/>
                </a:solidFill>
                <a:effectLst/>
                <a:latin typeface="+mn-lt"/>
                <a:ea typeface="+mn-ea"/>
                <a:cs typeface="+mn-cs"/>
              </a:rPr>
              <a:t>data mart schema </a:t>
            </a:r>
            <a:r>
              <a:rPr lang="en-IN" sz="1200" b="0" i="0" kern="1200" dirty="0">
                <a:solidFill>
                  <a:schemeClr val="tx1"/>
                </a:solidFill>
                <a:effectLst/>
                <a:latin typeface="+mn-lt"/>
                <a:ea typeface="+mn-ea"/>
                <a:cs typeface="+mn-cs"/>
              </a:rPr>
              <a:t>and is the approach most widely used to develop data warehouses and dimensional data marts. The star schema consists of one or more fact tables referencing any number of </a:t>
            </a:r>
            <a:r>
              <a:rPr lang="en-IN" sz="1200" b="0" i="0" u="none" strike="noStrike" kern="1200" dirty="0">
                <a:solidFill>
                  <a:schemeClr val="tx1"/>
                </a:solidFill>
                <a:effectLst/>
                <a:latin typeface="+mn-lt"/>
                <a:ea typeface="+mn-ea"/>
                <a:cs typeface="+mn-cs"/>
              </a:rPr>
              <a:t>dimension tables</a:t>
            </a:r>
            <a:r>
              <a:rPr lang="en-IN" sz="1200" b="0" i="0" kern="1200" dirty="0">
                <a:solidFill>
                  <a:schemeClr val="tx1"/>
                </a:solidFill>
                <a:effectLst/>
                <a:latin typeface="+mn-lt"/>
                <a:ea typeface="+mn-ea"/>
                <a:cs typeface="+mn-cs"/>
              </a:rPr>
              <a:t>. The star schema is an important special case of the </a:t>
            </a:r>
            <a:r>
              <a:rPr lang="en-IN" sz="1200" b="0" i="0" u="none" strike="noStrike" kern="1200" dirty="0">
                <a:solidFill>
                  <a:schemeClr val="tx1"/>
                </a:solidFill>
                <a:effectLst/>
                <a:latin typeface="+mn-lt"/>
                <a:ea typeface="+mn-ea"/>
                <a:cs typeface="+mn-cs"/>
              </a:rPr>
              <a:t>snowflake </a:t>
            </a:r>
            <a:r>
              <a:rPr lang="en-IN" sz="1200" b="0" i="0" u="none" strike="noStrike" kern="1200" dirty="0" err="1">
                <a:solidFill>
                  <a:schemeClr val="tx1"/>
                </a:solidFill>
                <a:effectLst/>
                <a:latin typeface="+mn-lt"/>
                <a:ea typeface="+mn-ea"/>
                <a:cs typeface="+mn-cs"/>
              </a:rPr>
              <a:t>schmea</a:t>
            </a:r>
            <a:r>
              <a:rPr lang="en-IN" sz="1200" b="0" i="0" kern="1200" dirty="0">
                <a:solidFill>
                  <a:schemeClr val="tx1"/>
                </a:solidFill>
                <a:effectLst/>
                <a:latin typeface="+mn-lt"/>
                <a:ea typeface="+mn-ea"/>
                <a:cs typeface="+mn-cs"/>
              </a:rPr>
              <a:t>, and is more effective for handling simpler queries.</a:t>
            </a: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456670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1" i="0" kern="1200" dirty="0">
                <a:solidFill>
                  <a:schemeClr val="tx1"/>
                </a:solidFill>
                <a:effectLst/>
                <a:latin typeface="+mn-lt"/>
                <a:ea typeface="+mn-ea"/>
                <a:cs typeface="+mn-cs"/>
              </a:rPr>
              <a:t>Fact tables</a:t>
            </a:r>
            <a:r>
              <a:rPr lang="en-IN" sz="1200" b="0" i="0" kern="1200" dirty="0">
                <a:solidFill>
                  <a:schemeClr val="tx1"/>
                </a:solidFill>
                <a:effectLst/>
                <a:latin typeface="+mn-lt"/>
                <a:ea typeface="+mn-ea"/>
                <a:cs typeface="+mn-cs"/>
              </a:rPr>
              <a:t> contain quantitative data that are commonly generated in a transactional system, and then loaded into the data warehouse. For example, a retail business generates sales transactions every day, and then loads the data into a data warehouse fact table for analysis.</a:t>
            </a:r>
          </a:p>
          <a:p>
            <a:endParaRPr lang="en-IN" sz="1200" b="0" i="0" kern="1200" dirty="0">
              <a:solidFill>
                <a:schemeClr val="tx1"/>
              </a:solidFill>
              <a:effectLst/>
              <a:latin typeface="+mn-lt"/>
              <a:ea typeface="+mn-ea"/>
              <a:cs typeface="+mn-cs"/>
            </a:endParaRPr>
          </a:p>
          <a:p>
            <a:r>
              <a:rPr lang="en-IN" sz="1200" b="1" i="0" kern="1200" dirty="0">
                <a:solidFill>
                  <a:schemeClr val="tx1"/>
                </a:solidFill>
                <a:effectLst/>
                <a:latin typeface="+mn-lt"/>
                <a:ea typeface="+mn-ea"/>
                <a:cs typeface="+mn-cs"/>
              </a:rPr>
              <a:t>Dimension tables</a:t>
            </a:r>
            <a:r>
              <a:rPr lang="en-IN" sz="1200" b="0" i="0" kern="1200" dirty="0">
                <a:solidFill>
                  <a:schemeClr val="tx1"/>
                </a:solidFill>
                <a:effectLst/>
                <a:latin typeface="+mn-lt"/>
                <a:ea typeface="+mn-ea"/>
                <a:cs typeface="+mn-cs"/>
              </a:rPr>
              <a:t> contain attribute data that might change but usually changes infrequently. For example, a customer's name and address are stored in a dimension table and updated only when the customer's profile changes. To minimize the size of a large fact table, the customer's name and address do not need to be in every row of a fact table. Instead, the fact table and the dimension table can share a customer ID. A query can join the two tables to associate a customer's profile and transactions.</a:t>
            </a:r>
          </a:p>
          <a:p>
            <a:endParaRPr lang="en-IN" sz="1200" b="0" i="0" kern="1200" dirty="0">
              <a:solidFill>
                <a:schemeClr val="tx1"/>
              </a:solidFill>
              <a:effectLst/>
              <a:latin typeface="+mn-lt"/>
              <a:ea typeface="+mn-ea"/>
              <a:cs typeface="+mn-cs"/>
            </a:endParaRPr>
          </a:p>
          <a:p>
            <a:r>
              <a:rPr lang="en-IN" sz="1200" b="1" i="0" kern="1200" dirty="0">
                <a:solidFill>
                  <a:schemeClr val="tx1"/>
                </a:solidFill>
                <a:effectLst/>
                <a:latin typeface="+mn-lt"/>
                <a:ea typeface="+mn-ea"/>
                <a:cs typeface="+mn-cs"/>
              </a:rPr>
              <a:t>Integration tables</a:t>
            </a:r>
            <a:r>
              <a:rPr lang="en-IN" sz="1200" b="0" i="0" kern="1200" dirty="0">
                <a:solidFill>
                  <a:schemeClr val="tx1"/>
                </a:solidFill>
                <a:effectLst/>
                <a:latin typeface="+mn-lt"/>
                <a:ea typeface="+mn-ea"/>
                <a:cs typeface="+mn-cs"/>
              </a:rPr>
              <a:t> provide a place for integrating or staging data. You can create an integration table as a regular table, an external table, or a temporary table. For example, you can load data to a staging table, perform transformations on the data in staging, and then insert the data into a production table.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92879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01790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IN" sz="1200" b="0" i="0" kern="1200" dirty="0">
                <a:solidFill>
                  <a:schemeClr val="tx1"/>
                </a:solidFill>
                <a:effectLst/>
                <a:latin typeface="+mn-lt"/>
                <a:ea typeface="+mn-ea"/>
                <a:cs typeface="+mn-cs"/>
              </a:rPr>
              <a:t>This cheat sheet provides helpful tips and best practices for building your Azure SQL Data Warehouse solutions. The following graphic shows the process of designing a data warehouse.</a:t>
            </a:r>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23</a:t>
            </a:fld>
            <a:endParaRPr lang="en-US"/>
          </a:p>
        </p:txBody>
      </p:sp>
    </p:spTree>
    <p:extLst>
      <p:ext uri="{BB962C8B-B14F-4D97-AF65-F5344CB8AC3E}">
        <p14:creationId xmlns:p14="http://schemas.microsoft.com/office/powerpoint/2010/main" val="3778049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90BEFA2-DB8E-4505-A796-82D0DCB4D6FB}" type="slidenum">
              <a:rPr lang="en-US" smtClean="0"/>
              <a:t>4</a:t>
            </a:fld>
            <a:endParaRPr lang="en-US"/>
          </a:p>
        </p:txBody>
      </p:sp>
    </p:spTree>
    <p:extLst>
      <p:ext uri="{BB962C8B-B14F-4D97-AF65-F5344CB8AC3E}">
        <p14:creationId xmlns:p14="http://schemas.microsoft.com/office/powerpoint/2010/main" val="11672811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59400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48560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83473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46749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99732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32041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945285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This design is primarily focused on providing efficient query operations and there are likely many different opinions on how the data could be better structured. Again, for the purpose of this series of blog posts we're not going to focus on best practices, but rather on getting the job done.</a:t>
            </a:r>
          </a:p>
          <a:p>
            <a:r>
              <a:rPr lang="en-IN" sz="1200" b="0" i="0" kern="1200" dirty="0">
                <a:solidFill>
                  <a:schemeClr val="tx1"/>
                </a:solidFill>
                <a:effectLst/>
                <a:latin typeface="+mn-lt"/>
                <a:ea typeface="+mn-ea"/>
                <a:cs typeface="+mn-cs"/>
              </a:rPr>
              <a:t>This database design is known in the Data Warehouse world as a </a:t>
            </a:r>
            <a:r>
              <a:rPr lang="en-IN" sz="1200" b="0" i="0" u="none" strike="noStrike" kern="1200" dirty="0">
                <a:solidFill>
                  <a:schemeClr val="tx1"/>
                </a:solidFill>
                <a:effectLst/>
                <a:latin typeface="+mn-lt"/>
                <a:ea typeface="+mn-ea"/>
                <a:cs typeface="+mn-cs"/>
              </a:rPr>
              <a:t>star schema</a:t>
            </a:r>
            <a:r>
              <a:rPr lang="en-IN"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43288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58400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i="0" kern="1200" dirty="0">
                <a:solidFill>
                  <a:schemeClr val="tx1"/>
                </a:solidFill>
                <a:effectLst/>
                <a:latin typeface="+mn-lt"/>
                <a:ea typeface="+mn-ea"/>
                <a:cs typeface="+mn-cs"/>
              </a:rPr>
              <a:t>The following diagram illustrates a subsection of the </a:t>
            </a:r>
            <a:r>
              <a:rPr lang="en-IN" sz="1200" b="1" i="0" kern="1200" dirty="0">
                <a:solidFill>
                  <a:schemeClr val="tx1"/>
                </a:solidFill>
                <a:effectLst/>
                <a:latin typeface="+mn-lt"/>
                <a:ea typeface="+mn-ea"/>
                <a:cs typeface="+mn-cs"/>
              </a:rPr>
              <a:t>AdventureWorksDW2012</a:t>
            </a:r>
            <a:r>
              <a:rPr lang="en-IN" sz="1200" b="0" i="0" kern="1200" dirty="0">
                <a:solidFill>
                  <a:schemeClr val="tx1"/>
                </a:solidFill>
                <a:effectLst/>
                <a:latin typeface="+mn-lt"/>
                <a:ea typeface="+mn-ea"/>
                <a:cs typeface="+mn-cs"/>
              </a:rPr>
              <a:t> sample database, in which the </a:t>
            </a:r>
            <a:r>
              <a:rPr lang="en-IN" sz="1200" b="1" i="0" kern="1200" dirty="0" err="1">
                <a:solidFill>
                  <a:schemeClr val="tx1"/>
                </a:solidFill>
                <a:effectLst/>
                <a:latin typeface="+mn-lt"/>
                <a:ea typeface="+mn-ea"/>
                <a:cs typeface="+mn-cs"/>
              </a:rPr>
              <a:t>FactResellerSales</a:t>
            </a:r>
            <a:r>
              <a:rPr lang="en-IN" sz="1200" b="0" i="0" kern="1200" dirty="0">
                <a:solidFill>
                  <a:schemeClr val="tx1"/>
                </a:solidFill>
                <a:effectLst/>
                <a:latin typeface="+mn-lt"/>
                <a:ea typeface="+mn-ea"/>
                <a:cs typeface="+mn-cs"/>
              </a:rPr>
              <a:t> fact table is related to two dimension tables, </a:t>
            </a:r>
            <a:r>
              <a:rPr lang="en-IN" sz="1200" b="1" i="0" kern="1200" dirty="0" err="1">
                <a:solidFill>
                  <a:schemeClr val="tx1"/>
                </a:solidFill>
                <a:effectLst/>
                <a:latin typeface="+mn-lt"/>
                <a:ea typeface="+mn-ea"/>
                <a:cs typeface="+mn-cs"/>
              </a:rPr>
              <a:t>DimReseller</a:t>
            </a:r>
            <a:r>
              <a:rPr lang="en-IN" sz="1200" b="0" i="0" kern="1200" dirty="0">
                <a:solidFill>
                  <a:schemeClr val="tx1"/>
                </a:solidFill>
                <a:effectLst/>
                <a:latin typeface="+mn-lt"/>
                <a:ea typeface="+mn-ea"/>
                <a:cs typeface="+mn-cs"/>
              </a:rPr>
              <a:t> and </a:t>
            </a:r>
            <a:r>
              <a:rPr lang="en-IN" sz="1200" b="1" i="0" kern="1200" dirty="0" err="1">
                <a:solidFill>
                  <a:schemeClr val="tx1"/>
                </a:solidFill>
                <a:effectLst/>
                <a:latin typeface="+mn-lt"/>
                <a:ea typeface="+mn-ea"/>
                <a:cs typeface="+mn-cs"/>
              </a:rPr>
              <a:t>DimPromotion</a:t>
            </a:r>
            <a:r>
              <a:rPr lang="en-IN" sz="1200" b="0" i="0" kern="1200" dirty="0">
                <a:solidFill>
                  <a:schemeClr val="tx1"/>
                </a:solidFill>
                <a:effectLst/>
                <a:latin typeface="+mn-lt"/>
                <a:ea typeface="+mn-ea"/>
                <a:cs typeface="+mn-cs"/>
              </a:rPr>
              <a:t>. The </a:t>
            </a:r>
            <a:r>
              <a:rPr lang="en-IN" sz="1200" b="1" i="0" kern="1200" dirty="0" err="1">
                <a:solidFill>
                  <a:schemeClr val="tx1"/>
                </a:solidFill>
                <a:effectLst/>
                <a:latin typeface="+mn-lt"/>
                <a:ea typeface="+mn-ea"/>
                <a:cs typeface="+mn-cs"/>
              </a:rPr>
              <a:t>ResellerKey</a:t>
            </a:r>
            <a:r>
              <a:rPr lang="en-IN" sz="1200" b="0" i="0" kern="1200" dirty="0">
                <a:solidFill>
                  <a:schemeClr val="tx1"/>
                </a:solidFill>
                <a:effectLst/>
                <a:latin typeface="+mn-lt"/>
                <a:ea typeface="+mn-ea"/>
                <a:cs typeface="+mn-cs"/>
              </a:rPr>
              <a:t> column in the </a:t>
            </a:r>
            <a:r>
              <a:rPr lang="en-IN" sz="1200" b="1" i="0" kern="1200" dirty="0" err="1">
                <a:solidFill>
                  <a:schemeClr val="tx1"/>
                </a:solidFill>
                <a:effectLst/>
                <a:latin typeface="+mn-lt"/>
                <a:ea typeface="+mn-ea"/>
                <a:cs typeface="+mn-cs"/>
              </a:rPr>
              <a:t>FactResellerSales</a:t>
            </a:r>
            <a:r>
              <a:rPr lang="en-IN" sz="1200" b="0" i="0" kern="1200" dirty="0">
                <a:solidFill>
                  <a:schemeClr val="tx1"/>
                </a:solidFill>
                <a:effectLst/>
                <a:latin typeface="+mn-lt"/>
                <a:ea typeface="+mn-ea"/>
                <a:cs typeface="+mn-cs"/>
              </a:rPr>
              <a:t> fact table defines a foreign key relationship to the </a:t>
            </a:r>
            <a:r>
              <a:rPr lang="en-IN" sz="1200" b="1" i="0" kern="1200" dirty="0" err="1">
                <a:solidFill>
                  <a:schemeClr val="tx1"/>
                </a:solidFill>
                <a:effectLst/>
                <a:latin typeface="+mn-lt"/>
                <a:ea typeface="+mn-ea"/>
                <a:cs typeface="+mn-cs"/>
              </a:rPr>
              <a:t>ResellerKey</a:t>
            </a:r>
            <a:r>
              <a:rPr lang="en-IN" sz="1200" b="0" i="0" kern="1200" dirty="0">
                <a:solidFill>
                  <a:schemeClr val="tx1"/>
                </a:solidFill>
                <a:effectLst/>
                <a:latin typeface="+mn-lt"/>
                <a:ea typeface="+mn-ea"/>
                <a:cs typeface="+mn-cs"/>
              </a:rPr>
              <a:t> primary key column in the </a:t>
            </a:r>
            <a:r>
              <a:rPr lang="en-IN" sz="1200" b="1" i="0" kern="1200" dirty="0" err="1">
                <a:solidFill>
                  <a:schemeClr val="tx1"/>
                </a:solidFill>
                <a:effectLst/>
                <a:latin typeface="+mn-lt"/>
                <a:ea typeface="+mn-ea"/>
                <a:cs typeface="+mn-cs"/>
              </a:rPr>
              <a:t>DimReseller</a:t>
            </a:r>
            <a:r>
              <a:rPr lang="en-IN" sz="1200" b="0" i="0" kern="1200" dirty="0">
                <a:solidFill>
                  <a:schemeClr val="tx1"/>
                </a:solidFill>
                <a:effectLst/>
                <a:latin typeface="+mn-lt"/>
                <a:ea typeface="+mn-ea"/>
                <a:cs typeface="+mn-cs"/>
              </a:rPr>
              <a:t> dimension table. Similarly, the </a:t>
            </a:r>
            <a:r>
              <a:rPr lang="en-IN" sz="1200" b="1" i="0" kern="1200" dirty="0" err="1">
                <a:solidFill>
                  <a:schemeClr val="tx1"/>
                </a:solidFill>
                <a:effectLst/>
                <a:latin typeface="+mn-lt"/>
                <a:ea typeface="+mn-ea"/>
                <a:cs typeface="+mn-cs"/>
              </a:rPr>
              <a:t>PromotionKey</a:t>
            </a:r>
            <a:r>
              <a:rPr lang="en-IN" sz="1200" b="0" i="0" kern="1200" dirty="0">
                <a:solidFill>
                  <a:schemeClr val="tx1"/>
                </a:solidFill>
                <a:effectLst/>
                <a:latin typeface="+mn-lt"/>
                <a:ea typeface="+mn-ea"/>
                <a:cs typeface="+mn-cs"/>
              </a:rPr>
              <a:t> column in the </a:t>
            </a:r>
            <a:r>
              <a:rPr lang="en-IN" sz="1200" b="1" i="0" kern="1200" dirty="0" err="1">
                <a:solidFill>
                  <a:schemeClr val="tx1"/>
                </a:solidFill>
                <a:effectLst/>
                <a:latin typeface="+mn-lt"/>
                <a:ea typeface="+mn-ea"/>
                <a:cs typeface="+mn-cs"/>
              </a:rPr>
              <a:t>FactResellerSales</a:t>
            </a:r>
            <a:r>
              <a:rPr lang="en-IN" sz="1200" b="0" i="0" kern="1200" dirty="0">
                <a:solidFill>
                  <a:schemeClr val="tx1"/>
                </a:solidFill>
                <a:effectLst/>
                <a:latin typeface="+mn-lt"/>
                <a:ea typeface="+mn-ea"/>
                <a:cs typeface="+mn-cs"/>
              </a:rPr>
              <a:t> fact table defines a foreign key relationship to the </a:t>
            </a:r>
            <a:r>
              <a:rPr lang="en-IN" sz="1200" b="1" i="0" kern="1200" dirty="0" err="1">
                <a:solidFill>
                  <a:schemeClr val="tx1"/>
                </a:solidFill>
                <a:effectLst/>
                <a:latin typeface="+mn-lt"/>
                <a:ea typeface="+mn-ea"/>
                <a:cs typeface="+mn-cs"/>
              </a:rPr>
              <a:t>PromotionKey</a:t>
            </a:r>
            <a:r>
              <a:rPr lang="en-IN" sz="1200" b="0" i="0" kern="1200" dirty="0">
                <a:solidFill>
                  <a:schemeClr val="tx1"/>
                </a:solidFill>
                <a:effectLst/>
                <a:latin typeface="+mn-lt"/>
                <a:ea typeface="+mn-ea"/>
                <a:cs typeface="+mn-cs"/>
              </a:rPr>
              <a:t> primary key column in the </a:t>
            </a:r>
            <a:r>
              <a:rPr lang="en-IN" sz="1200" b="1" i="0" kern="1200" dirty="0" err="1">
                <a:solidFill>
                  <a:schemeClr val="tx1"/>
                </a:solidFill>
                <a:effectLst/>
                <a:latin typeface="+mn-lt"/>
                <a:ea typeface="+mn-ea"/>
                <a:cs typeface="+mn-cs"/>
              </a:rPr>
              <a:t>DimPromotion</a:t>
            </a:r>
            <a:r>
              <a:rPr lang="en-IN" sz="1200" b="0" i="0" kern="1200" dirty="0">
                <a:solidFill>
                  <a:schemeClr val="tx1"/>
                </a:solidFill>
                <a:effectLst/>
                <a:latin typeface="+mn-lt"/>
                <a:ea typeface="+mn-ea"/>
                <a:cs typeface="+mn-cs"/>
              </a:rPr>
              <a:t> dimension table.</a:t>
            </a: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0476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Azure Functions is actually built on top of the </a:t>
            </a:r>
            <a:r>
              <a:rPr lang="en-US" sz="1200" kern="1200" dirty="0" err="1">
                <a:solidFill>
                  <a:schemeClr val="tx1"/>
                </a:solidFill>
                <a:effectLst/>
                <a:latin typeface="+mn-lt"/>
                <a:ea typeface="+mn-ea"/>
                <a:cs typeface="+mn-cs"/>
              </a:rPr>
              <a:t>WebJobs</a:t>
            </a:r>
            <a:r>
              <a:rPr lang="en-US" sz="1200" kern="1200" dirty="0">
                <a:solidFill>
                  <a:schemeClr val="tx1"/>
                </a:solidFill>
                <a:effectLst/>
                <a:latin typeface="+mn-lt"/>
                <a:ea typeface="+mn-ea"/>
                <a:cs typeface="+mn-cs"/>
              </a:rPr>
              <a:t> SDK</a:t>
            </a:r>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6</a:t>
            </a:fld>
            <a:endParaRPr lang="en-US"/>
          </a:p>
        </p:txBody>
      </p:sp>
    </p:spTree>
    <p:extLst>
      <p:ext uri="{BB962C8B-B14F-4D97-AF65-F5344CB8AC3E}">
        <p14:creationId xmlns:p14="http://schemas.microsoft.com/office/powerpoint/2010/main" val="16724169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i="0" kern="1200" dirty="0">
                <a:solidFill>
                  <a:schemeClr val="tx1"/>
                </a:solidFill>
                <a:effectLst/>
                <a:latin typeface="+mn-lt"/>
                <a:ea typeface="+mn-ea"/>
                <a:cs typeface="+mn-cs"/>
              </a:rPr>
              <a:t>Frequently, a more complex structure is required because information from multiple tables is required to define the dimension. In this structure, called a snowflake schema, each dimension is based on attributes from columns in multiple tables linked to each other and ultimately to the fact table by primary key - foreign key relationships. For example, the following diagram illustrates the tables required to completely describe the Product dimension in the </a:t>
            </a:r>
            <a:r>
              <a:rPr lang="en-IN" sz="1200" b="1" i="0" kern="1200" dirty="0" err="1">
                <a:solidFill>
                  <a:schemeClr val="tx1"/>
                </a:solidFill>
                <a:effectLst/>
                <a:latin typeface="+mn-lt"/>
                <a:ea typeface="+mn-ea"/>
                <a:cs typeface="+mn-cs"/>
              </a:rPr>
              <a:t>AdventureWorksDW</a:t>
            </a:r>
            <a:r>
              <a:rPr lang="en-IN" sz="1200" b="0" i="0" kern="1200" dirty="0">
                <a:solidFill>
                  <a:schemeClr val="tx1"/>
                </a:solidFill>
                <a:effectLst/>
                <a:latin typeface="+mn-lt"/>
                <a:ea typeface="+mn-ea"/>
                <a:cs typeface="+mn-cs"/>
              </a:rPr>
              <a:t> sample project.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i="0" kern="1200" dirty="0">
                <a:solidFill>
                  <a:schemeClr val="tx1"/>
                </a:solidFill>
                <a:effectLst/>
                <a:latin typeface="+mn-lt"/>
                <a:ea typeface="+mn-ea"/>
                <a:cs typeface="+mn-cs"/>
              </a:rPr>
              <a:t>To completely describe a product, the product's category and subcategory must be included in the Product dimension. However, that information does not reside directly in the main table for the </a:t>
            </a:r>
            <a:r>
              <a:rPr lang="en-IN" sz="1200" b="1" i="0" kern="1200" dirty="0" err="1">
                <a:solidFill>
                  <a:schemeClr val="tx1"/>
                </a:solidFill>
                <a:effectLst/>
                <a:latin typeface="+mn-lt"/>
                <a:ea typeface="+mn-ea"/>
                <a:cs typeface="+mn-cs"/>
              </a:rPr>
              <a:t>DimProduct</a:t>
            </a:r>
            <a:r>
              <a:rPr lang="en-IN" sz="1200" b="0" i="0" kern="1200" dirty="0">
                <a:solidFill>
                  <a:schemeClr val="tx1"/>
                </a:solidFill>
                <a:effectLst/>
                <a:latin typeface="+mn-lt"/>
                <a:ea typeface="+mn-ea"/>
                <a:cs typeface="+mn-cs"/>
              </a:rPr>
              <a:t> dimension. A foreign key relationship from </a:t>
            </a:r>
            <a:r>
              <a:rPr lang="en-IN" sz="1200" b="1" i="0" kern="1200" dirty="0" err="1">
                <a:solidFill>
                  <a:schemeClr val="tx1"/>
                </a:solidFill>
                <a:effectLst/>
                <a:latin typeface="+mn-lt"/>
                <a:ea typeface="+mn-ea"/>
                <a:cs typeface="+mn-cs"/>
              </a:rPr>
              <a:t>DimProduct</a:t>
            </a:r>
            <a:r>
              <a:rPr lang="en-IN" sz="1200" b="0" i="0" kern="1200" dirty="0">
                <a:solidFill>
                  <a:schemeClr val="tx1"/>
                </a:solidFill>
                <a:effectLst/>
                <a:latin typeface="+mn-lt"/>
                <a:ea typeface="+mn-ea"/>
                <a:cs typeface="+mn-cs"/>
              </a:rPr>
              <a:t> to </a:t>
            </a:r>
            <a:r>
              <a:rPr lang="en-IN" sz="1200" b="1" i="0" kern="1200" dirty="0" err="1">
                <a:solidFill>
                  <a:schemeClr val="tx1"/>
                </a:solidFill>
                <a:effectLst/>
                <a:latin typeface="+mn-lt"/>
                <a:ea typeface="+mn-ea"/>
                <a:cs typeface="+mn-cs"/>
              </a:rPr>
              <a:t>DimProductSubcategory</a:t>
            </a:r>
            <a:r>
              <a:rPr lang="en-IN" sz="1200" b="0" i="0" kern="1200" dirty="0">
                <a:solidFill>
                  <a:schemeClr val="tx1"/>
                </a:solidFill>
                <a:effectLst/>
                <a:latin typeface="+mn-lt"/>
                <a:ea typeface="+mn-ea"/>
                <a:cs typeface="+mn-cs"/>
              </a:rPr>
              <a:t>, which in turn has a foreign key relationship to the </a:t>
            </a:r>
            <a:r>
              <a:rPr lang="en-IN" sz="1200" b="1" i="0" kern="1200" dirty="0" err="1">
                <a:solidFill>
                  <a:schemeClr val="tx1"/>
                </a:solidFill>
                <a:effectLst/>
                <a:latin typeface="+mn-lt"/>
                <a:ea typeface="+mn-ea"/>
                <a:cs typeface="+mn-cs"/>
              </a:rPr>
              <a:t>DimProductCategory</a:t>
            </a:r>
            <a:r>
              <a:rPr lang="en-IN" sz="1200" b="0" i="0" kern="1200" dirty="0">
                <a:solidFill>
                  <a:schemeClr val="tx1"/>
                </a:solidFill>
                <a:effectLst/>
                <a:latin typeface="+mn-lt"/>
                <a:ea typeface="+mn-ea"/>
                <a:cs typeface="+mn-cs"/>
              </a:rPr>
              <a:t> table, makes it possible to include the information for product categories and subcategories in the Product dimension.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58206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IN" sz="1200" b="0" i="0" kern="1200" dirty="0">
                <a:solidFill>
                  <a:schemeClr val="tx1"/>
                </a:solidFill>
                <a:effectLst/>
                <a:latin typeface="+mn-lt"/>
                <a:ea typeface="+mn-ea"/>
                <a:cs typeface="+mn-cs"/>
              </a:rPr>
              <a:t>Sometimes, you may have a choice between using a snowflake schema to define attributes in a dimension from multiple tables, or defining two separate dimensions and defining a reference dimension relationship between them. The following diagram illustrates such a scenario.</a:t>
            </a:r>
          </a:p>
          <a:p>
            <a:pPr algn="just"/>
            <a:br>
              <a:rPr lang="en-IN" dirty="0"/>
            </a:br>
            <a:r>
              <a:rPr lang="en-IN" sz="1200" b="0" i="0" kern="1200" dirty="0">
                <a:solidFill>
                  <a:schemeClr val="tx1"/>
                </a:solidFill>
                <a:effectLst/>
                <a:latin typeface="+mn-lt"/>
                <a:ea typeface="+mn-ea"/>
                <a:cs typeface="+mn-cs"/>
              </a:rPr>
              <a:t>In the previous diagram, the </a:t>
            </a:r>
            <a:r>
              <a:rPr lang="en-IN" sz="1200" b="1" i="0" kern="1200" dirty="0" err="1">
                <a:solidFill>
                  <a:schemeClr val="tx1"/>
                </a:solidFill>
                <a:effectLst/>
                <a:latin typeface="+mn-lt"/>
                <a:ea typeface="+mn-ea"/>
                <a:cs typeface="+mn-cs"/>
              </a:rPr>
              <a:t>FactResellerSales</a:t>
            </a:r>
            <a:r>
              <a:rPr lang="en-IN" sz="1200" b="0" i="0" kern="1200" dirty="0">
                <a:solidFill>
                  <a:schemeClr val="tx1"/>
                </a:solidFill>
                <a:effectLst/>
                <a:latin typeface="+mn-lt"/>
                <a:ea typeface="+mn-ea"/>
                <a:cs typeface="+mn-cs"/>
              </a:rPr>
              <a:t> fact table does not have a foreign key relationship with the </a:t>
            </a:r>
            <a:r>
              <a:rPr lang="en-IN" sz="1200" b="1" i="0" kern="1200" dirty="0" err="1">
                <a:solidFill>
                  <a:schemeClr val="tx1"/>
                </a:solidFill>
                <a:effectLst/>
                <a:latin typeface="+mn-lt"/>
                <a:ea typeface="+mn-ea"/>
                <a:cs typeface="+mn-cs"/>
              </a:rPr>
              <a:t>DimGeography</a:t>
            </a:r>
            <a:r>
              <a:rPr lang="en-IN" sz="1200" b="0" i="0" kern="1200" dirty="0">
                <a:solidFill>
                  <a:schemeClr val="tx1"/>
                </a:solidFill>
                <a:effectLst/>
                <a:latin typeface="+mn-lt"/>
                <a:ea typeface="+mn-ea"/>
                <a:cs typeface="+mn-cs"/>
              </a:rPr>
              <a:t> dimension table. However, the </a:t>
            </a:r>
            <a:r>
              <a:rPr lang="en-IN" sz="1200" b="1" i="0" kern="1200" dirty="0" err="1">
                <a:solidFill>
                  <a:schemeClr val="tx1"/>
                </a:solidFill>
                <a:effectLst/>
                <a:latin typeface="+mn-lt"/>
                <a:ea typeface="+mn-ea"/>
                <a:cs typeface="+mn-cs"/>
              </a:rPr>
              <a:t>FactResellerSales</a:t>
            </a:r>
            <a:r>
              <a:rPr lang="en-IN" sz="1200" b="0" i="0" kern="1200" dirty="0">
                <a:solidFill>
                  <a:schemeClr val="tx1"/>
                </a:solidFill>
                <a:effectLst/>
                <a:latin typeface="+mn-lt"/>
                <a:ea typeface="+mn-ea"/>
                <a:cs typeface="+mn-cs"/>
              </a:rPr>
              <a:t> fact table does have a foreign key relationship with the </a:t>
            </a:r>
            <a:r>
              <a:rPr lang="en-IN" sz="1200" b="1" i="0" kern="1200" dirty="0" err="1">
                <a:solidFill>
                  <a:schemeClr val="tx1"/>
                </a:solidFill>
                <a:effectLst/>
                <a:latin typeface="+mn-lt"/>
                <a:ea typeface="+mn-ea"/>
                <a:cs typeface="+mn-cs"/>
              </a:rPr>
              <a:t>DimReseller</a:t>
            </a:r>
            <a:r>
              <a:rPr lang="en-IN" sz="1200" b="0" i="0" kern="1200" dirty="0">
                <a:solidFill>
                  <a:schemeClr val="tx1"/>
                </a:solidFill>
                <a:effectLst/>
                <a:latin typeface="+mn-lt"/>
                <a:ea typeface="+mn-ea"/>
                <a:cs typeface="+mn-cs"/>
              </a:rPr>
              <a:t> dimension table, which in turn has a foreign key relationship with the </a:t>
            </a:r>
            <a:r>
              <a:rPr lang="en-IN" sz="1200" b="1" i="0" kern="1200" dirty="0" err="1">
                <a:solidFill>
                  <a:schemeClr val="tx1"/>
                </a:solidFill>
                <a:effectLst/>
                <a:latin typeface="+mn-lt"/>
                <a:ea typeface="+mn-ea"/>
                <a:cs typeface="+mn-cs"/>
              </a:rPr>
              <a:t>DimGeography</a:t>
            </a:r>
            <a:r>
              <a:rPr lang="en-IN" sz="1200" b="0" i="0" kern="1200" dirty="0">
                <a:solidFill>
                  <a:schemeClr val="tx1"/>
                </a:solidFill>
                <a:effectLst/>
                <a:latin typeface="+mn-lt"/>
                <a:ea typeface="+mn-ea"/>
                <a:cs typeface="+mn-cs"/>
              </a:rPr>
              <a:t> dimension table. To define a Reseller dimension that contains geography information about each reseller, you would have to retrieve these attributes from the </a:t>
            </a:r>
            <a:r>
              <a:rPr lang="en-IN" sz="1200" b="1" i="0" kern="1200" dirty="0" err="1">
                <a:solidFill>
                  <a:schemeClr val="tx1"/>
                </a:solidFill>
                <a:effectLst/>
                <a:latin typeface="+mn-lt"/>
                <a:ea typeface="+mn-ea"/>
                <a:cs typeface="+mn-cs"/>
              </a:rPr>
              <a:t>DimGeography</a:t>
            </a:r>
            <a:r>
              <a:rPr lang="en-IN" sz="1200" b="0" i="0" kern="1200" dirty="0">
                <a:solidFill>
                  <a:schemeClr val="tx1"/>
                </a:solidFill>
                <a:effectLst/>
                <a:latin typeface="+mn-lt"/>
                <a:ea typeface="+mn-ea"/>
                <a:cs typeface="+mn-cs"/>
              </a:rPr>
              <a:t> and the </a:t>
            </a:r>
            <a:r>
              <a:rPr lang="en-IN" sz="1200" b="1" i="0" kern="1200" dirty="0" err="1">
                <a:solidFill>
                  <a:schemeClr val="tx1"/>
                </a:solidFill>
                <a:effectLst/>
                <a:latin typeface="+mn-lt"/>
                <a:ea typeface="+mn-ea"/>
                <a:cs typeface="+mn-cs"/>
              </a:rPr>
              <a:t>DimReseller</a:t>
            </a:r>
            <a:r>
              <a:rPr lang="en-IN" sz="1200" b="0" i="0" kern="1200" dirty="0">
                <a:solidFill>
                  <a:schemeClr val="tx1"/>
                </a:solidFill>
                <a:effectLst/>
                <a:latin typeface="+mn-lt"/>
                <a:ea typeface="+mn-ea"/>
                <a:cs typeface="+mn-cs"/>
              </a:rPr>
              <a:t> dimension tables. However, in Analysis Services, you can achieve the same result by creating two separate dimensions and linking them in a measure group by defining a reference dimension relationship between the two dimensions. For more information about reference dimension relationships, see </a:t>
            </a:r>
            <a:r>
              <a:rPr lang="en-IN" sz="1200" b="0" i="0" u="sng" kern="1200" dirty="0">
                <a:solidFill>
                  <a:schemeClr val="tx1"/>
                </a:solidFill>
                <a:effectLst/>
                <a:latin typeface="+mn-lt"/>
                <a:ea typeface="+mn-ea"/>
                <a:cs typeface="+mn-cs"/>
                <a:hlinkClick r:id="rId3"/>
              </a:rPr>
              <a:t>Dimension Relationships</a:t>
            </a:r>
            <a:r>
              <a:rPr lang="en-IN" sz="1200" b="0" i="0" kern="1200" dirty="0">
                <a:solidFill>
                  <a:schemeClr val="tx1"/>
                </a:solidFill>
                <a:effectLst/>
                <a:latin typeface="+mn-lt"/>
                <a:ea typeface="+mn-ea"/>
                <a:cs typeface="+mn-cs"/>
              </a:rPr>
              <a:t>.</a:t>
            </a:r>
          </a:p>
          <a:p>
            <a:pPr algn="just"/>
            <a:r>
              <a:rPr lang="en-IN" sz="1200" b="0" i="0" kern="1200" dirty="0">
                <a:solidFill>
                  <a:schemeClr val="tx1"/>
                </a:solidFill>
                <a:effectLst/>
                <a:latin typeface="+mn-lt"/>
                <a:ea typeface="+mn-ea"/>
                <a:cs typeface="+mn-cs"/>
              </a:rPr>
              <a:t>One advantage of using reference dimension relationships in this scenario is that you could create a single geography dimension and then create multiple cube dimensions based on the geography dimension, without requiring any additional storage space. For example, you could link one of the geography cube dimensions to a reseller dimension and another of the geography cube dimensions to a customer dimension. </a:t>
            </a:r>
            <a:r>
              <a:rPr lang="en-IN" sz="1200" b="1" i="0" kern="1200" dirty="0">
                <a:solidFill>
                  <a:schemeClr val="tx1"/>
                </a:solidFill>
                <a:effectLst/>
                <a:latin typeface="+mn-lt"/>
                <a:ea typeface="+mn-ea"/>
                <a:cs typeface="+mn-cs"/>
              </a:rPr>
              <a:t>Related </a:t>
            </a:r>
            <a:r>
              <a:rPr lang="en-IN" sz="1200" b="1" i="0" kern="1200" dirty="0" err="1">
                <a:solidFill>
                  <a:schemeClr val="tx1"/>
                </a:solidFill>
                <a:effectLst/>
                <a:latin typeface="+mn-lt"/>
                <a:ea typeface="+mn-ea"/>
                <a:cs typeface="+mn-cs"/>
              </a:rPr>
              <a:t>topics:</a:t>
            </a:r>
            <a:r>
              <a:rPr lang="en-IN" sz="1200" b="0" i="0" u="sng" kern="1200" dirty="0" err="1">
                <a:solidFill>
                  <a:schemeClr val="tx1"/>
                </a:solidFill>
                <a:effectLst/>
                <a:latin typeface="+mn-lt"/>
                <a:ea typeface="+mn-ea"/>
                <a:cs typeface="+mn-cs"/>
                <a:hlinkClick r:id="rId3"/>
              </a:rPr>
              <a:t>Dimension</a:t>
            </a:r>
            <a:r>
              <a:rPr lang="en-IN" sz="1200" b="0" i="0" u="sng" kern="1200" dirty="0">
                <a:solidFill>
                  <a:schemeClr val="tx1"/>
                </a:solidFill>
                <a:effectLst/>
                <a:latin typeface="+mn-lt"/>
                <a:ea typeface="+mn-ea"/>
                <a:cs typeface="+mn-cs"/>
                <a:hlinkClick r:id="rId3"/>
              </a:rPr>
              <a:t> Relationships</a:t>
            </a:r>
            <a:r>
              <a:rPr lang="en-IN" sz="1200" b="0" i="0" kern="1200" dirty="0">
                <a:solidFill>
                  <a:schemeClr val="tx1"/>
                </a:solidFill>
                <a:effectLst/>
                <a:latin typeface="+mn-lt"/>
                <a:ea typeface="+mn-ea"/>
                <a:cs typeface="+mn-cs"/>
              </a:rPr>
              <a:t>, </a:t>
            </a:r>
            <a:r>
              <a:rPr lang="en-IN" sz="1200" b="0" i="0" u="sng" kern="1200" dirty="0">
                <a:solidFill>
                  <a:schemeClr val="tx1"/>
                </a:solidFill>
                <a:effectLst/>
                <a:latin typeface="+mn-lt"/>
                <a:ea typeface="+mn-ea"/>
                <a:cs typeface="+mn-cs"/>
                <a:hlinkClick r:id="rId4">
                  <a:extLst>
                    <a:ext uri="{A12FA001-AC4F-418D-AE19-62706E023703}">
                      <ahyp:hlinkClr xmlns:ahyp="http://schemas.microsoft.com/office/drawing/2018/hyperlinkcolor" val="tx"/>
                    </a:ext>
                  </a:extLst>
                </a:hlinkClick>
              </a:rPr>
              <a:t>Define a Referenced Relationship and Referenced Relationship Properties</a:t>
            </a:r>
            <a:endParaRPr lang="en-IN" sz="1200" b="0" i="0" u="sng" kern="1200" dirty="0">
              <a:solidFill>
                <a:schemeClr val="tx1"/>
              </a:solidFill>
              <a:effectLst/>
              <a:latin typeface="+mn-lt"/>
              <a:ea typeface="+mn-ea"/>
              <a:cs typeface="+mn-cs"/>
            </a:endParaRPr>
          </a:p>
          <a:p>
            <a:pPr algn="just"/>
            <a:endParaRPr lang="en-IN"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634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2955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79688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137807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706589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0000"/>
              </a:solidFill>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0BEFA2-DB8E-4505-A796-82D0DCB4D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6279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IN" dirty="0">
                <a:solidFill>
                  <a:schemeClr val="tx2">
                    <a:lumMod val="60000"/>
                    <a:lumOff val="40000"/>
                  </a:schemeClr>
                </a:solidFill>
              </a:rPr>
              <a:t>SQL Data Warehouse is a key component of an end-to-end big data solution in the Cloud.</a:t>
            </a:r>
            <a:endParaRPr lang="en-US" dirty="0">
              <a:solidFill>
                <a:schemeClr val="tx2">
                  <a:lumMod val="60000"/>
                  <a:lumOff val="40000"/>
                </a:schemeClr>
              </a:solidFill>
            </a:endParaRPr>
          </a:p>
          <a:p>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7</a:t>
            </a:fld>
            <a:endParaRPr lang="en-US"/>
          </a:p>
        </p:txBody>
      </p:sp>
    </p:spTree>
    <p:extLst>
      <p:ext uri="{BB962C8B-B14F-4D97-AF65-F5344CB8AC3E}">
        <p14:creationId xmlns:p14="http://schemas.microsoft.com/office/powerpoint/2010/main" val="209739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IN" sz="1200" b="1" i="0" kern="1200" dirty="0">
                <a:solidFill>
                  <a:schemeClr val="tx1"/>
                </a:solidFill>
                <a:effectLst/>
                <a:latin typeface="+mn-lt"/>
                <a:ea typeface="+mn-ea"/>
                <a:cs typeface="+mn-cs"/>
              </a:rPr>
            </a:br>
            <a:r>
              <a:rPr lang="en-IN" sz="1200" b="1" i="0" kern="1200" dirty="0">
                <a:solidFill>
                  <a:schemeClr val="tx1"/>
                </a:solidFill>
                <a:effectLst/>
                <a:latin typeface="+mn-lt"/>
                <a:ea typeface="+mn-ea"/>
                <a:cs typeface="+mn-cs"/>
              </a:rPr>
              <a:t>Scale and performance</a:t>
            </a:r>
          </a:p>
          <a:p>
            <a:r>
              <a:rPr lang="en-IN" sz="1200" b="0" i="0" kern="1200" dirty="0">
                <a:solidFill>
                  <a:schemeClr val="tx1"/>
                </a:solidFill>
                <a:effectLst/>
                <a:latin typeface="+mn-lt"/>
                <a:ea typeface="+mn-ea"/>
                <a:cs typeface="+mn-cs"/>
              </a:rPr>
              <a:t>Make data go further. SQL Data Warehouse gives you a cloud solution which removes limits to scale and performance. With tight Azure Databricks integration, bring together any data type at any scale.</a:t>
            </a:r>
          </a:p>
          <a:p>
            <a:r>
              <a:rPr lang="en-IN" sz="1200" b="1" i="0" kern="1200" dirty="0">
                <a:solidFill>
                  <a:schemeClr val="tx1"/>
                </a:solidFill>
                <a:effectLst/>
                <a:latin typeface="+mn-lt"/>
                <a:ea typeface="+mn-ea"/>
                <a:cs typeface="+mn-cs"/>
              </a:rPr>
              <a:t>Elastic and extensible</a:t>
            </a:r>
          </a:p>
          <a:p>
            <a:r>
              <a:rPr lang="en-IN" sz="1200" b="0" i="0" kern="1200" dirty="0">
                <a:solidFill>
                  <a:schemeClr val="tx1"/>
                </a:solidFill>
                <a:effectLst/>
                <a:latin typeface="+mn-lt"/>
                <a:ea typeface="+mn-ea"/>
                <a:cs typeface="+mn-cs"/>
              </a:rPr>
              <a:t>Optimise data warehouse performance and lower costs by scaling compute and storage independently. Pause your data warehouse to ensure you are only paying for the resources you need.</a:t>
            </a:r>
          </a:p>
          <a:p>
            <a:r>
              <a:rPr lang="en-IN" sz="1200" b="1" i="0" kern="1200" dirty="0">
                <a:solidFill>
                  <a:schemeClr val="tx1"/>
                </a:solidFill>
                <a:effectLst/>
                <a:latin typeface="+mn-lt"/>
                <a:ea typeface="+mn-ea"/>
                <a:cs typeface="+mn-cs"/>
              </a:rPr>
              <a:t>Trusted and secure</a:t>
            </a:r>
          </a:p>
          <a:p>
            <a:r>
              <a:rPr lang="en-IN" sz="1200" b="0" i="0" kern="1200" dirty="0">
                <a:solidFill>
                  <a:schemeClr val="tx1"/>
                </a:solidFill>
                <a:effectLst/>
                <a:latin typeface="+mn-lt"/>
                <a:ea typeface="+mn-ea"/>
                <a:cs typeface="+mn-cs"/>
              </a:rPr>
              <a:t>Count on enhanced security features and industry-leading compliance. SQL Data Warehouse is compliant across more than 50 certifications and available across global regions.</a:t>
            </a:r>
          </a:p>
          <a:p>
            <a:r>
              <a:rPr lang="en-IN" sz="1200" b="1" i="0" kern="1200" dirty="0">
                <a:solidFill>
                  <a:schemeClr val="tx1"/>
                </a:solidFill>
                <a:effectLst/>
                <a:latin typeface="+mn-lt"/>
                <a:ea typeface="+mn-ea"/>
                <a:cs typeface="+mn-cs"/>
              </a:rPr>
              <a:t>Seamless integration</a:t>
            </a:r>
          </a:p>
          <a:p>
            <a:r>
              <a:rPr lang="en-IN" sz="1200" b="0" i="0" kern="1200" dirty="0">
                <a:solidFill>
                  <a:schemeClr val="tx1"/>
                </a:solidFill>
                <a:effectLst/>
                <a:latin typeface="+mn-lt"/>
                <a:ea typeface="+mn-ea"/>
                <a:cs typeface="+mn-cs"/>
              </a:rPr>
              <a:t>Combine with leading data integration and BI solutions. SQL Data Warehouse is compatible across Microsoft and leading data integration and visualisation vendors such as Tableau and Informatica.</a:t>
            </a:r>
          </a:p>
          <a:p>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8</a:t>
            </a:fld>
            <a:endParaRPr lang="en-US"/>
          </a:p>
        </p:txBody>
      </p:sp>
    </p:spTree>
    <p:extLst>
      <p:ext uri="{BB962C8B-B14F-4D97-AF65-F5344CB8AC3E}">
        <p14:creationId xmlns:p14="http://schemas.microsoft.com/office/powerpoint/2010/main" val="3618768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9</a:t>
            </a:fld>
            <a:endParaRPr lang="en-US"/>
          </a:p>
        </p:txBody>
      </p:sp>
    </p:spTree>
    <p:extLst>
      <p:ext uri="{BB962C8B-B14F-4D97-AF65-F5344CB8AC3E}">
        <p14:creationId xmlns:p14="http://schemas.microsoft.com/office/powerpoint/2010/main" val="31607182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10</a:t>
            </a:fld>
            <a:endParaRPr lang="en-US"/>
          </a:p>
        </p:txBody>
      </p:sp>
    </p:spTree>
    <p:extLst>
      <p:ext uri="{BB962C8B-B14F-4D97-AF65-F5344CB8AC3E}">
        <p14:creationId xmlns:p14="http://schemas.microsoft.com/office/powerpoint/2010/main" val="15561184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A modern data warehouse lets you bring together all your data at any scale easily and to get insights through analytical dashboards, operational reports or advanced analytics for all your users.</a:t>
            </a:r>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11</a:t>
            </a:fld>
            <a:endParaRPr lang="en-US"/>
          </a:p>
        </p:txBody>
      </p:sp>
    </p:spTree>
    <p:extLst>
      <p:ext uri="{BB962C8B-B14F-4D97-AF65-F5344CB8AC3E}">
        <p14:creationId xmlns:p14="http://schemas.microsoft.com/office/powerpoint/2010/main" val="871907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Transform your data into actionable insights using the best-in-class machine learning tools. This architecture allows you to combine any data at any scale and to build and deploy custom machine learning models at scale.</a:t>
            </a:r>
            <a:endParaRPr lang="en-US" dirty="0"/>
          </a:p>
        </p:txBody>
      </p:sp>
      <p:sp>
        <p:nvSpPr>
          <p:cNvPr id="4" name="Slide Number Placeholder 3"/>
          <p:cNvSpPr>
            <a:spLocks noGrp="1"/>
          </p:cNvSpPr>
          <p:nvPr>
            <p:ph type="sldNum" sz="quarter" idx="10"/>
          </p:nvPr>
        </p:nvSpPr>
        <p:spPr/>
        <p:txBody>
          <a:bodyPr/>
          <a:lstStyle/>
          <a:p>
            <a:fld id="{390BEFA2-DB8E-4505-A796-82D0DCB4D6FB}" type="slidenum">
              <a:rPr lang="en-US" smtClean="0"/>
              <a:t>12</a:t>
            </a:fld>
            <a:endParaRPr lang="en-US"/>
          </a:p>
        </p:txBody>
      </p:sp>
    </p:spTree>
    <p:extLst>
      <p:ext uri="{BB962C8B-B14F-4D97-AF65-F5344CB8AC3E}">
        <p14:creationId xmlns:p14="http://schemas.microsoft.com/office/powerpoint/2010/main" val="1141016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5820A-F751-433C-A0B8-B43C2D6BF5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3449F0-14E3-403A-BBF9-24F935A22B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5B5F67-5B74-463B-BEDC-EC9368CB7E60}"/>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5" name="Footer Placeholder 4">
            <a:extLst>
              <a:ext uri="{FF2B5EF4-FFF2-40B4-BE49-F238E27FC236}">
                <a16:creationId xmlns:a16="http://schemas.microsoft.com/office/drawing/2014/main" id="{FC197C9A-2990-46CD-B670-8EA739309E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DB341D-0B44-4683-A7C5-31744BDA0E05}"/>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2482570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6DC43-9DA2-4FAF-A674-19784D70110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C8E1E77-F622-4245-A139-0A9087B27D2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1FE982-A790-4C6F-A0F6-7966C848FDBE}"/>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5" name="Footer Placeholder 4">
            <a:extLst>
              <a:ext uri="{FF2B5EF4-FFF2-40B4-BE49-F238E27FC236}">
                <a16:creationId xmlns:a16="http://schemas.microsoft.com/office/drawing/2014/main" id="{4855FDA4-FE53-4C05-BB80-A4AED60C4F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04C9A8-5D2F-4C86-A14A-A1C37748679C}"/>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364777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B9ABC6-8C87-4636-BE46-8B4664D711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B1A5225-B31B-4574-894C-1AF44E69CEB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4A6066-DC08-450F-821F-C62F527B3686}"/>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5" name="Footer Placeholder 4">
            <a:extLst>
              <a:ext uri="{FF2B5EF4-FFF2-40B4-BE49-F238E27FC236}">
                <a16:creationId xmlns:a16="http://schemas.microsoft.com/office/drawing/2014/main" id="{58EB4170-4DA6-4429-B4E5-E8A6E3CA2F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7EAA7A-DEFC-4088-A88A-E8FAC93D158A}"/>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761605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Title Slide Photo_Option">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cstate="email">
            <a:extLst>
              <a:ext uri="{28A0092B-C50C-407E-A947-70E740481C1C}">
                <a14:useLocalDpi xmlns:a14="http://schemas.microsoft.com/office/drawing/2010/main"/>
              </a:ext>
            </a:extLst>
          </a:blip>
          <a:srcRect t="-1"/>
          <a:stretch/>
        </p:blipFill>
        <p:spPr>
          <a:xfrm>
            <a:off x="-7199" y="1"/>
            <a:ext cx="12199200" cy="5162399"/>
          </a:xfrm>
          <a:prstGeom prst="rect">
            <a:avLst/>
          </a:prstGeom>
        </p:spPr>
      </p:pic>
      <p:pic>
        <p:nvPicPr>
          <p:cNvPr id="15" name="Picture 14"/>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828315" y="6029312"/>
            <a:ext cx="1673267" cy="368686"/>
          </a:xfrm>
          <a:prstGeom prst="rect">
            <a:avLst/>
          </a:prstGeom>
        </p:spPr>
      </p:pic>
      <p:sp>
        <p:nvSpPr>
          <p:cNvPr id="8" name="Title 1"/>
          <p:cNvSpPr>
            <a:spLocks noGrp="1"/>
          </p:cNvSpPr>
          <p:nvPr>
            <p:ph type="title" hasCustomPrompt="1"/>
          </p:nvPr>
        </p:nvSpPr>
        <p:spPr bwMode="auto">
          <a:xfrm>
            <a:off x="269303" y="2084173"/>
            <a:ext cx="6274911" cy="1793104"/>
          </a:xfrm>
          <a:noFill/>
        </p:spPr>
        <p:txBody>
          <a:bodyPr lIns="146304" tIns="91440" rIns="146304" bIns="91440" anchor="t" anchorCtr="0"/>
          <a:lstStyle>
            <a:lvl1pPr>
              <a:defRPr sz="5293" spc="-98" baseline="0">
                <a:gradFill>
                  <a:gsLst>
                    <a:gs pos="64646">
                      <a:srgbClr val="FFFFFF"/>
                    </a:gs>
                    <a:gs pos="45000">
                      <a:srgbClr val="FFFFFF"/>
                    </a:gs>
                  </a:gsLst>
                  <a:lin ang="5400000" scaled="0"/>
                </a:gradFill>
              </a:defRPr>
            </a:lvl1pPr>
          </a:lstStyle>
          <a:p>
            <a:r>
              <a:rPr lang="en-US" dirty="0"/>
              <a:t>Presentation title</a:t>
            </a:r>
          </a:p>
        </p:txBody>
      </p:sp>
      <p:sp>
        <p:nvSpPr>
          <p:cNvPr id="10" name="Text Placeholder 2"/>
          <p:cNvSpPr>
            <a:spLocks noGrp="1"/>
          </p:cNvSpPr>
          <p:nvPr>
            <p:ph type="body" sz="quarter" idx="14" hasCustomPrompt="1"/>
          </p:nvPr>
        </p:nvSpPr>
        <p:spPr bwMode="auto">
          <a:xfrm>
            <a:off x="267683" y="3877258"/>
            <a:ext cx="6276530" cy="1698765"/>
          </a:xfrm>
        </p:spPr>
        <p:txBody>
          <a:bodyPr tIns="109728" bIns="109728">
            <a:noAutofit/>
          </a:bodyPr>
          <a:lstStyle>
            <a:lvl1pPr marL="0" indent="0">
              <a:spcBef>
                <a:spcPts val="0"/>
              </a:spcBef>
              <a:buNone/>
              <a:defRPr sz="3136">
                <a:gradFill>
                  <a:gsLst>
                    <a:gs pos="64646">
                      <a:srgbClr val="FFFFFF"/>
                    </a:gs>
                    <a:gs pos="45000">
                      <a:srgbClr val="FFFFFF"/>
                    </a:gs>
                  </a:gsLst>
                  <a:lin ang="5400000" scaled="0"/>
                </a:gradFill>
              </a:defRPr>
            </a:lvl1pPr>
          </a:lstStyle>
          <a:p>
            <a:pPr lvl="0"/>
            <a:r>
              <a:rPr lang="en-US" dirty="0"/>
              <a:t>Speaker Name</a:t>
            </a:r>
          </a:p>
        </p:txBody>
      </p:sp>
    </p:spTree>
    <p:extLst>
      <p:ext uri="{BB962C8B-B14F-4D97-AF65-F5344CB8AC3E}">
        <p14:creationId xmlns:p14="http://schemas.microsoft.com/office/powerpoint/2010/main" val="3143688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6C3B7A-BC70-4A5A-ABED-8880FDDAD962}"/>
              </a:ext>
            </a:extLst>
          </p:cNvPr>
          <p:cNvSpPr>
            <a:spLocks noGrp="1"/>
          </p:cNvSpPr>
          <p:nvPr>
            <p:ph type="title"/>
          </p:nvPr>
        </p:nvSpPr>
        <p:spPr/>
        <p:txBody>
          <a:bodyPr/>
          <a:lstStyle/>
          <a:p>
            <a:r>
              <a:rPr lang="en-US"/>
              <a:t>Click to edit Master title style</a:t>
            </a:r>
            <a:endParaRPr lang="it-IT"/>
          </a:p>
        </p:txBody>
      </p:sp>
      <p:grpSp>
        <p:nvGrpSpPr>
          <p:cNvPr id="10" name="Group 9">
            <a:extLst>
              <a:ext uri="{FF2B5EF4-FFF2-40B4-BE49-F238E27FC236}">
                <a16:creationId xmlns:a16="http://schemas.microsoft.com/office/drawing/2014/main" id="{81DD0A82-91EC-41BD-95C4-688F4CB146F0}"/>
              </a:ext>
            </a:extLst>
          </p:cNvPr>
          <p:cNvGrpSpPr/>
          <p:nvPr userDrawn="1"/>
        </p:nvGrpSpPr>
        <p:grpSpPr>
          <a:xfrm>
            <a:off x="0" y="6302026"/>
            <a:ext cx="12192000" cy="555974"/>
            <a:chOff x="0" y="6451105"/>
            <a:chExt cx="12436475" cy="555974"/>
          </a:xfrm>
        </p:grpSpPr>
        <p:sp>
          <p:nvSpPr>
            <p:cNvPr id="11" name="Rectangle 10">
              <a:extLst>
                <a:ext uri="{FF2B5EF4-FFF2-40B4-BE49-F238E27FC236}">
                  <a16:creationId xmlns:a16="http://schemas.microsoft.com/office/drawing/2014/main" id="{DD3EFD4E-9F90-47F8-8AD2-FD7742D29DE1}"/>
                </a:ext>
              </a:extLst>
            </p:cNvPr>
            <p:cNvSpPr/>
            <p:nvPr userDrawn="1"/>
          </p:nvSpPr>
          <p:spPr bwMode="auto">
            <a:xfrm>
              <a:off x="0" y="6451105"/>
              <a:ext cx="12436475" cy="543421"/>
            </a:xfrm>
            <a:prstGeom prst="rect">
              <a:avLst/>
            </a:prstGeom>
            <a:solidFill>
              <a:srgbClr val="409AE1"/>
            </a:solidFill>
            <a:ln w="28575">
              <a:noFill/>
            </a:ln>
          </p:spPr>
          <p:txBody>
            <a:bodyPr vert="horz" wrap="square" lIns="93234" tIns="46616" rIns="93234" bIns="46616" numCol="1" anchor="t" anchorCtr="0" compatLnSpc="1">
              <a:prstTxWarp prst="textNoShape">
                <a:avLst/>
              </a:prstTxWarp>
            </a:bodyPr>
            <a:lstStyle/>
            <a:p>
              <a:pPr marR="0" lvl="0" indent="0" defTabSz="950938" fontAlgn="auto">
                <a:lnSpc>
                  <a:spcPct val="100000"/>
                </a:lnSpc>
                <a:spcBef>
                  <a:spcPts val="0"/>
                </a:spcBef>
                <a:spcAft>
                  <a:spcPts val="0"/>
                </a:spcAft>
                <a:buClrTx/>
                <a:buSzTx/>
                <a:buFontTx/>
                <a:buNone/>
                <a:tabLst/>
              </a:pPr>
              <a:endParaRPr kumimoji="0" lang="en-US" sz="1071" b="0" i="0" u="none" strike="noStrike" kern="0" cap="none" spc="0" normalizeH="0" baseline="0" dirty="0">
                <a:ln>
                  <a:noFill/>
                </a:ln>
                <a:solidFill>
                  <a:srgbClr val="333333"/>
                </a:solidFill>
                <a:effectLst/>
                <a:uLnTx/>
                <a:uFillTx/>
              </a:endParaRPr>
            </a:p>
          </p:txBody>
        </p:sp>
        <p:sp>
          <p:nvSpPr>
            <p:cNvPr id="12" name="Freeform 12">
              <a:extLst>
                <a:ext uri="{FF2B5EF4-FFF2-40B4-BE49-F238E27FC236}">
                  <a16:creationId xmlns:a16="http://schemas.microsoft.com/office/drawing/2014/main" id="{6552D741-8A27-43A7-B83B-237901122143}"/>
                </a:ext>
              </a:extLst>
            </p:cNvPr>
            <p:cNvSpPr>
              <a:spLocks/>
            </p:cNvSpPr>
            <p:nvPr userDrawn="1"/>
          </p:nvSpPr>
          <p:spPr bwMode="auto">
            <a:xfrm>
              <a:off x="9525833" y="6803878"/>
              <a:ext cx="272508" cy="37483"/>
            </a:xfrm>
            <a:custGeom>
              <a:avLst/>
              <a:gdLst>
                <a:gd name="T0" fmla="*/ 704 w 756"/>
                <a:gd name="T1" fmla="*/ 104 h 104"/>
                <a:gd name="T2" fmla="*/ 52 w 756"/>
                <a:gd name="T3" fmla="*/ 104 h 104"/>
                <a:gd name="T4" fmla="*/ 52 w 756"/>
                <a:gd name="T5" fmla="*/ 104 h 104"/>
                <a:gd name="T6" fmla="*/ 42 w 756"/>
                <a:gd name="T7" fmla="*/ 104 h 104"/>
                <a:gd name="T8" fmla="*/ 32 w 756"/>
                <a:gd name="T9" fmla="*/ 100 h 104"/>
                <a:gd name="T10" fmla="*/ 22 w 756"/>
                <a:gd name="T11" fmla="*/ 96 h 104"/>
                <a:gd name="T12" fmla="*/ 14 w 756"/>
                <a:gd name="T13" fmla="*/ 90 h 104"/>
                <a:gd name="T14" fmla="*/ 8 w 756"/>
                <a:gd name="T15" fmla="*/ 82 h 104"/>
                <a:gd name="T16" fmla="*/ 4 w 756"/>
                <a:gd name="T17" fmla="*/ 72 h 104"/>
                <a:gd name="T18" fmla="*/ 0 w 756"/>
                <a:gd name="T19" fmla="*/ 62 h 104"/>
                <a:gd name="T20" fmla="*/ 0 w 756"/>
                <a:gd name="T21" fmla="*/ 52 h 104"/>
                <a:gd name="T22" fmla="*/ 0 w 756"/>
                <a:gd name="T23" fmla="*/ 52 h 104"/>
                <a:gd name="T24" fmla="*/ 0 w 756"/>
                <a:gd name="T25" fmla="*/ 42 h 104"/>
                <a:gd name="T26" fmla="*/ 4 w 756"/>
                <a:gd name="T27" fmla="*/ 32 h 104"/>
                <a:gd name="T28" fmla="*/ 8 w 756"/>
                <a:gd name="T29" fmla="*/ 22 h 104"/>
                <a:gd name="T30" fmla="*/ 14 w 756"/>
                <a:gd name="T31" fmla="*/ 16 h 104"/>
                <a:gd name="T32" fmla="*/ 22 w 756"/>
                <a:gd name="T33" fmla="*/ 8 h 104"/>
                <a:gd name="T34" fmla="*/ 32 w 756"/>
                <a:gd name="T35" fmla="*/ 4 h 104"/>
                <a:gd name="T36" fmla="*/ 42 w 756"/>
                <a:gd name="T37" fmla="*/ 0 h 104"/>
                <a:gd name="T38" fmla="*/ 52 w 756"/>
                <a:gd name="T39" fmla="*/ 0 h 104"/>
                <a:gd name="T40" fmla="*/ 704 w 756"/>
                <a:gd name="T41" fmla="*/ 0 h 104"/>
                <a:gd name="T42" fmla="*/ 704 w 756"/>
                <a:gd name="T43" fmla="*/ 0 h 104"/>
                <a:gd name="T44" fmla="*/ 714 w 756"/>
                <a:gd name="T45" fmla="*/ 0 h 104"/>
                <a:gd name="T46" fmla="*/ 724 w 756"/>
                <a:gd name="T47" fmla="*/ 4 h 104"/>
                <a:gd name="T48" fmla="*/ 732 w 756"/>
                <a:gd name="T49" fmla="*/ 8 h 104"/>
                <a:gd name="T50" fmla="*/ 740 w 756"/>
                <a:gd name="T51" fmla="*/ 16 h 104"/>
                <a:gd name="T52" fmla="*/ 748 w 756"/>
                <a:gd name="T53" fmla="*/ 22 h 104"/>
                <a:gd name="T54" fmla="*/ 752 w 756"/>
                <a:gd name="T55" fmla="*/ 32 h 104"/>
                <a:gd name="T56" fmla="*/ 756 w 756"/>
                <a:gd name="T57" fmla="*/ 42 h 104"/>
                <a:gd name="T58" fmla="*/ 756 w 756"/>
                <a:gd name="T59" fmla="*/ 52 h 104"/>
                <a:gd name="T60" fmla="*/ 756 w 756"/>
                <a:gd name="T61" fmla="*/ 52 h 104"/>
                <a:gd name="T62" fmla="*/ 756 w 756"/>
                <a:gd name="T63" fmla="*/ 62 h 104"/>
                <a:gd name="T64" fmla="*/ 752 w 756"/>
                <a:gd name="T65" fmla="*/ 72 h 104"/>
                <a:gd name="T66" fmla="*/ 748 w 756"/>
                <a:gd name="T67" fmla="*/ 82 h 104"/>
                <a:gd name="T68" fmla="*/ 740 w 756"/>
                <a:gd name="T69" fmla="*/ 90 h 104"/>
                <a:gd name="T70" fmla="*/ 732 w 756"/>
                <a:gd name="T71" fmla="*/ 96 h 104"/>
                <a:gd name="T72" fmla="*/ 724 w 756"/>
                <a:gd name="T73" fmla="*/ 100 h 104"/>
                <a:gd name="T74" fmla="*/ 714 w 756"/>
                <a:gd name="T75" fmla="*/ 104 h 104"/>
                <a:gd name="T76" fmla="*/ 704 w 756"/>
                <a:gd name="T77" fmla="*/ 104 h 104"/>
                <a:gd name="T78" fmla="*/ 704 w 756"/>
                <a:gd name="T7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6" h="104">
                  <a:moveTo>
                    <a:pt x="704" y="104"/>
                  </a:moveTo>
                  <a:lnTo>
                    <a:pt x="52" y="104"/>
                  </a:lnTo>
                  <a:lnTo>
                    <a:pt x="52" y="104"/>
                  </a:lnTo>
                  <a:lnTo>
                    <a:pt x="42" y="104"/>
                  </a:lnTo>
                  <a:lnTo>
                    <a:pt x="32" y="100"/>
                  </a:lnTo>
                  <a:lnTo>
                    <a:pt x="22" y="96"/>
                  </a:lnTo>
                  <a:lnTo>
                    <a:pt x="14" y="90"/>
                  </a:lnTo>
                  <a:lnTo>
                    <a:pt x="8" y="82"/>
                  </a:lnTo>
                  <a:lnTo>
                    <a:pt x="4" y="72"/>
                  </a:lnTo>
                  <a:lnTo>
                    <a:pt x="0" y="62"/>
                  </a:lnTo>
                  <a:lnTo>
                    <a:pt x="0" y="52"/>
                  </a:lnTo>
                  <a:lnTo>
                    <a:pt x="0" y="52"/>
                  </a:lnTo>
                  <a:lnTo>
                    <a:pt x="0" y="42"/>
                  </a:lnTo>
                  <a:lnTo>
                    <a:pt x="4" y="32"/>
                  </a:lnTo>
                  <a:lnTo>
                    <a:pt x="8" y="22"/>
                  </a:lnTo>
                  <a:lnTo>
                    <a:pt x="14" y="16"/>
                  </a:lnTo>
                  <a:lnTo>
                    <a:pt x="22" y="8"/>
                  </a:lnTo>
                  <a:lnTo>
                    <a:pt x="32" y="4"/>
                  </a:lnTo>
                  <a:lnTo>
                    <a:pt x="42" y="0"/>
                  </a:lnTo>
                  <a:lnTo>
                    <a:pt x="52" y="0"/>
                  </a:lnTo>
                  <a:lnTo>
                    <a:pt x="704" y="0"/>
                  </a:lnTo>
                  <a:lnTo>
                    <a:pt x="704" y="0"/>
                  </a:lnTo>
                  <a:lnTo>
                    <a:pt x="714" y="0"/>
                  </a:lnTo>
                  <a:lnTo>
                    <a:pt x="724" y="4"/>
                  </a:lnTo>
                  <a:lnTo>
                    <a:pt x="732" y="8"/>
                  </a:lnTo>
                  <a:lnTo>
                    <a:pt x="740" y="16"/>
                  </a:lnTo>
                  <a:lnTo>
                    <a:pt x="748" y="22"/>
                  </a:lnTo>
                  <a:lnTo>
                    <a:pt x="752" y="32"/>
                  </a:lnTo>
                  <a:lnTo>
                    <a:pt x="756" y="42"/>
                  </a:lnTo>
                  <a:lnTo>
                    <a:pt x="756" y="52"/>
                  </a:lnTo>
                  <a:lnTo>
                    <a:pt x="756" y="52"/>
                  </a:lnTo>
                  <a:lnTo>
                    <a:pt x="756" y="62"/>
                  </a:lnTo>
                  <a:lnTo>
                    <a:pt x="752" y="72"/>
                  </a:lnTo>
                  <a:lnTo>
                    <a:pt x="748" y="82"/>
                  </a:lnTo>
                  <a:lnTo>
                    <a:pt x="740" y="90"/>
                  </a:lnTo>
                  <a:lnTo>
                    <a:pt x="732" y="96"/>
                  </a:lnTo>
                  <a:lnTo>
                    <a:pt x="724" y="100"/>
                  </a:lnTo>
                  <a:lnTo>
                    <a:pt x="714" y="104"/>
                  </a:lnTo>
                  <a:lnTo>
                    <a:pt x="704" y="104"/>
                  </a:lnTo>
                  <a:lnTo>
                    <a:pt x="704" y="104"/>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13" name="Freeform 13">
              <a:extLst>
                <a:ext uri="{FF2B5EF4-FFF2-40B4-BE49-F238E27FC236}">
                  <a16:creationId xmlns:a16="http://schemas.microsoft.com/office/drawing/2014/main" id="{C91FFD4D-7DDD-452D-94C9-393036AAB7FE}"/>
                </a:ext>
              </a:extLst>
            </p:cNvPr>
            <p:cNvSpPr>
              <a:spLocks/>
            </p:cNvSpPr>
            <p:nvPr userDrawn="1"/>
          </p:nvSpPr>
          <p:spPr bwMode="auto">
            <a:xfrm>
              <a:off x="9760854" y="6762790"/>
              <a:ext cx="321532" cy="181544"/>
            </a:xfrm>
            <a:custGeom>
              <a:avLst/>
              <a:gdLst>
                <a:gd name="T0" fmla="*/ 456 w 892"/>
                <a:gd name="T1" fmla="*/ 406 h 406"/>
                <a:gd name="T2" fmla="*/ 436 w 892"/>
                <a:gd name="T3" fmla="*/ 402 h 406"/>
                <a:gd name="T4" fmla="*/ 418 w 892"/>
                <a:gd name="T5" fmla="*/ 390 h 406"/>
                <a:gd name="T6" fmla="*/ 408 w 892"/>
                <a:gd name="T7" fmla="*/ 374 h 406"/>
                <a:gd name="T8" fmla="*/ 404 w 892"/>
                <a:gd name="T9" fmla="*/ 354 h 406"/>
                <a:gd name="T10" fmla="*/ 402 w 892"/>
                <a:gd name="T11" fmla="*/ 346 h 406"/>
                <a:gd name="T12" fmla="*/ 396 w 892"/>
                <a:gd name="T13" fmla="*/ 344 h 406"/>
                <a:gd name="T14" fmla="*/ 164 w 892"/>
                <a:gd name="T15" fmla="*/ 344 h 406"/>
                <a:gd name="T16" fmla="*/ 138 w 892"/>
                <a:gd name="T17" fmla="*/ 344 h 406"/>
                <a:gd name="T18" fmla="*/ 104 w 892"/>
                <a:gd name="T19" fmla="*/ 336 h 406"/>
                <a:gd name="T20" fmla="*/ 66 w 892"/>
                <a:gd name="T21" fmla="*/ 318 h 406"/>
                <a:gd name="T22" fmla="*/ 46 w 892"/>
                <a:gd name="T23" fmla="*/ 302 h 406"/>
                <a:gd name="T24" fmla="*/ 30 w 892"/>
                <a:gd name="T25" fmla="*/ 284 h 406"/>
                <a:gd name="T26" fmla="*/ 14 w 892"/>
                <a:gd name="T27" fmla="*/ 258 h 406"/>
                <a:gd name="T28" fmla="*/ 4 w 892"/>
                <a:gd name="T29" fmla="*/ 224 h 406"/>
                <a:gd name="T30" fmla="*/ 0 w 892"/>
                <a:gd name="T31" fmla="*/ 180 h 406"/>
                <a:gd name="T32" fmla="*/ 0 w 892"/>
                <a:gd name="T33" fmla="*/ 156 h 406"/>
                <a:gd name="T34" fmla="*/ 10 w 892"/>
                <a:gd name="T35" fmla="*/ 114 h 406"/>
                <a:gd name="T36" fmla="*/ 28 w 892"/>
                <a:gd name="T37" fmla="*/ 80 h 406"/>
                <a:gd name="T38" fmla="*/ 52 w 892"/>
                <a:gd name="T39" fmla="*/ 54 h 406"/>
                <a:gd name="T40" fmla="*/ 78 w 892"/>
                <a:gd name="T41" fmla="*/ 32 h 406"/>
                <a:gd name="T42" fmla="*/ 108 w 892"/>
                <a:gd name="T43" fmla="*/ 18 h 406"/>
                <a:gd name="T44" fmla="*/ 150 w 892"/>
                <a:gd name="T45" fmla="*/ 4 h 406"/>
                <a:gd name="T46" fmla="*/ 840 w 892"/>
                <a:gd name="T47" fmla="*/ 0 h 406"/>
                <a:gd name="T48" fmla="*/ 852 w 892"/>
                <a:gd name="T49" fmla="*/ 2 h 406"/>
                <a:gd name="T50" fmla="*/ 870 w 892"/>
                <a:gd name="T51" fmla="*/ 10 h 406"/>
                <a:gd name="T52" fmla="*/ 884 w 892"/>
                <a:gd name="T53" fmla="*/ 24 h 406"/>
                <a:gd name="T54" fmla="*/ 892 w 892"/>
                <a:gd name="T55" fmla="*/ 42 h 406"/>
                <a:gd name="T56" fmla="*/ 892 w 892"/>
                <a:gd name="T57" fmla="*/ 52 h 406"/>
                <a:gd name="T58" fmla="*/ 888 w 892"/>
                <a:gd name="T59" fmla="*/ 74 h 406"/>
                <a:gd name="T60" fmla="*/ 878 w 892"/>
                <a:gd name="T61" fmla="*/ 90 h 406"/>
                <a:gd name="T62" fmla="*/ 860 w 892"/>
                <a:gd name="T63" fmla="*/ 102 h 406"/>
                <a:gd name="T64" fmla="*/ 840 w 892"/>
                <a:gd name="T65" fmla="*/ 106 h 406"/>
                <a:gd name="T66" fmla="*/ 180 w 892"/>
                <a:gd name="T67" fmla="*/ 106 h 406"/>
                <a:gd name="T68" fmla="*/ 148 w 892"/>
                <a:gd name="T69" fmla="*/ 114 h 406"/>
                <a:gd name="T70" fmla="*/ 124 w 892"/>
                <a:gd name="T71" fmla="*/ 130 h 406"/>
                <a:gd name="T72" fmla="*/ 110 w 892"/>
                <a:gd name="T73" fmla="*/ 150 h 406"/>
                <a:gd name="T74" fmla="*/ 104 w 892"/>
                <a:gd name="T75" fmla="*/ 170 h 406"/>
                <a:gd name="T76" fmla="*/ 104 w 892"/>
                <a:gd name="T77" fmla="*/ 180 h 406"/>
                <a:gd name="T78" fmla="*/ 108 w 892"/>
                <a:gd name="T79" fmla="*/ 208 h 406"/>
                <a:gd name="T80" fmla="*/ 118 w 892"/>
                <a:gd name="T81" fmla="*/ 226 h 406"/>
                <a:gd name="T82" fmla="*/ 130 w 892"/>
                <a:gd name="T83" fmla="*/ 234 h 406"/>
                <a:gd name="T84" fmla="*/ 152 w 892"/>
                <a:gd name="T85" fmla="*/ 240 h 406"/>
                <a:gd name="T86" fmla="*/ 394 w 892"/>
                <a:gd name="T87" fmla="*/ 240 h 406"/>
                <a:gd name="T88" fmla="*/ 406 w 892"/>
                <a:gd name="T89" fmla="*/ 240 h 406"/>
                <a:gd name="T90" fmla="*/ 438 w 892"/>
                <a:gd name="T91" fmla="*/ 248 h 406"/>
                <a:gd name="T92" fmla="*/ 464 w 892"/>
                <a:gd name="T93" fmla="*/ 260 h 406"/>
                <a:gd name="T94" fmla="*/ 476 w 892"/>
                <a:gd name="T95" fmla="*/ 270 h 406"/>
                <a:gd name="T96" fmla="*/ 498 w 892"/>
                <a:gd name="T97" fmla="*/ 302 h 406"/>
                <a:gd name="T98" fmla="*/ 506 w 892"/>
                <a:gd name="T99" fmla="*/ 324 h 406"/>
                <a:gd name="T100" fmla="*/ 508 w 892"/>
                <a:gd name="T101" fmla="*/ 354 h 406"/>
                <a:gd name="T102" fmla="*/ 508 w 892"/>
                <a:gd name="T103" fmla="*/ 364 h 406"/>
                <a:gd name="T104" fmla="*/ 500 w 892"/>
                <a:gd name="T105" fmla="*/ 384 h 406"/>
                <a:gd name="T106" fmla="*/ 486 w 892"/>
                <a:gd name="T107" fmla="*/ 398 h 406"/>
                <a:gd name="T108" fmla="*/ 466 w 892"/>
                <a:gd name="T109" fmla="*/ 406 h 406"/>
                <a:gd name="T110" fmla="*/ 456 w 892"/>
                <a:gd name="T111"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92" h="406">
                  <a:moveTo>
                    <a:pt x="456" y="406"/>
                  </a:moveTo>
                  <a:lnTo>
                    <a:pt x="456" y="406"/>
                  </a:lnTo>
                  <a:lnTo>
                    <a:pt x="446" y="406"/>
                  </a:lnTo>
                  <a:lnTo>
                    <a:pt x="436" y="402"/>
                  </a:lnTo>
                  <a:lnTo>
                    <a:pt x="426" y="398"/>
                  </a:lnTo>
                  <a:lnTo>
                    <a:pt x="418" y="390"/>
                  </a:lnTo>
                  <a:lnTo>
                    <a:pt x="412" y="384"/>
                  </a:lnTo>
                  <a:lnTo>
                    <a:pt x="408" y="374"/>
                  </a:lnTo>
                  <a:lnTo>
                    <a:pt x="404" y="364"/>
                  </a:lnTo>
                  <a:lnTo>
                    <a:pt x="404" y="354"/>
                  </a:lnTo>
                  <a:lnTo>
                    <a:pt x="404" y="354"/>
                  </a:lnTo>
                  <a:lnTo>
                    <a:pt x="402" y="346"/>
                  </a:lnTo>
                  <a:lnTo>
                    <a:pt x="402" y="346"/>
                  </a:lnTo>
                  <a:lnTo>
                    <a:pt x="396" y="344"/>
                  </a:lnTo>
                  <a:lnTo>
                    <a:pt x="164" y="344"/>
                  </a:lnTo>
                  <a:lnTo>
                    <a:pt x="164" y="344"/>
                  </a:lnTo>
                  <a:lnTo>
                    <a:pt x="150" y="344"/>
                  </a:lnTo>
                  <a:lnTo>
                    <a:pt x="138" y="344"/>
                  </a:lnTo>
                  <a:lnTo>
                    <a:pt x="122" y="340"/>
                  </a:lnTo>
                  <a:lnTo>
                    <a:pt x="104" y="336"/>
                  </a:lnTo>
                  <a:lnTo>
                    <a:pt x="84" y="328"/>
                  </a:lnTo>
                  <a:lnTo>
                    <a:pt x="66" y="318"/>
                  </a:lnTo>
                  <a:lnTo>
                    <a:pt x="46" y="302"/>
                  </a:lnTo>
                  <a:lnTo>
                    <a:pt x="46" y="302"/>
                  </a:lnTo>
                  <a:lnTo>
                    <a:pt x="38" y="294"/>
                  </a:lnTo>
                  <a:lnTo>
                    <a:pt x="30" y="284"/>
                  </a:lnTo>
                  <a:lnTo>
                    <a:pt x="22" y="272"/>
                  </a:lnTo>
                  <a:lnTo>
                    <a:pt x="14" y="258"/>
                  </a:lnTo>
                  <a:lnTo>
                    <a:pt x="8" y="242"/>
                  </a:lnTo>
                  <a:lnTo>
                    <a:pt x="4" y="224"/>
                  </a:lnTo>
                  <a:lnTo>
                    <a:pt x="0" y="204"/>
                  </a:lnTo>
                  <a:lnTo>
                    <a:pt x="0" y="180"/>
                  </a:lnTo>
                  <a:lnTo>
                    <a:pt x="0" y="180"/>
                  </a:lnTo>
                  <a:lnTo>
                    <a:pt x="0" y="156"/>
                  </a:lnTo>
                  <a:lnTo>
                    <a:pt x="4" y="134"/>
                  </a:lnTo>
                  <a:lnTo>
                    <a:pt x="10" y="114"/>
                  </a:lnTo>
                  <a:lnTo>
                    <a:pt x="18" y="96"/>
                  </a:lnTo>
                  <a:lnTo>
                    <a:pt x="28" y="80"/>
                  </a:lnTo>
                  <a:lnTo>
                    <a:pt x="38" y="66"/>
                  </a:lnTo>
                  <a:lnTo>
                    <a:pt x="52" y="54"/>
                  </a:lnTo>
                  <a:lnTo>
                    <a:pt x="64" y="42"/>
                  </a:lnTo>
                  <a:lnTo>
                    <a:pt x="78" y="32"/>
                  </a:lnTo>
                  <a:lnTo>
                    <a:pt x="92" y="24"/>
                  </a:lnTo>
                  <a:lnTo>
                    <a:pt x="108" y="18"/>
                  </a:lnTo>
                  <a:lnTo>
                    <a:pt x="122" y="12"/>
                  </a:lnTo>
                  <a:lnTo>
                    <a:pt x="150" y="4"/>
                  </a:lnTo>
                  <a:lnTo>
                    <a:pt x="176" y="0"/>
                  </a:lnTo>
                  <a:lnTo>
                    <a:pt x="840" y="0"/>
                  </a:lnTo>
                  <a:lnTo>
                    <a:pt x="840" y="0"/>
                  </a:lnTo>
                  <a:lnTo>
                    <a:pt x="852" y="2"/>
                  </a:lnTo>
                  <a:lnTo>
                    <a:pt x="860" y="4"/>
                  </a:lnTo>
                  <a:lnTo>
                    <a:pt x="870" y="10"/>
                  </a:lnTo>
                  <a:lnTo>
                    <a:pt x="878" y="16"/>
                  </a:lnTo>
                  <a:lnTo>
                    <a:pt x="884" y="24"/>
                  </a:lnTo>
                  <a:lnTo>
                    <a:pt x="888" y="32"/>
                  </a:lnTo>
                  <a:lnTo>
                    <a:pt x="892" y="42"/>
                  </a:lnTo>
                  <a:lnTo>
                    <a:pt x="892" y="52"/>
                  </a:lnTo>
                  <a:lnTo>
                    <a:pt x="892" y="52"/>
                  </a:lnTo>
                  <a:lnTo>
                    <a:pt x="892" y="64"/>
                  </a:lnTo>
                  <a:lnTo>
                    <a:pt x="888" y="74"/>
                  </a:lnTo>
                  <a:lnTo>
                    <a:pt x="884" y="82"/>
                  </a:lnTo>
                  <a:lnTo>
                    <a:pt x="878" y="90"/>
                  </a:lnTo>
                  <a:lnTo>
                    <a:pt x="870" y="96"/>
                  </a:lnTo>
                  <a:lnTo>
                    <a:pt x="860" y="102"/>
                  </a:lnTo>
                  <a:lnTo>
                    <a:pt x="852" y="104"/>
                  </a:lnTo>
                  <a:lnTo>
                    <a:pt x="840" y="106"/>
                  </a:lnTo>
                  <a:lnTo>
                    <a:pt x="180" y="106"/>
                  </a:lnTo>
                  <a:lnTo>
                    <a:pt x="180" y="106"/>
                  </a:lnTo>
                  <a:lnTo>
                    <a:pt x="162" y="108"/>
                  </a:lnTo>
                  <a:lnTo>
                    <a:pt x="148" y="114"/>
                  </a:lnTo>
                  <a:lnTo>
                    <a:pt x="136" y="120"/>
                  </a:lnTo>
                  <a:lnTo>
                    <a:pt x="124" y="130"/>
                  </a:lnTo>
                  <a:lnTo>
                    <a:pt x="114" y="142"/>
                  </a:lnTo>
                  <a:lnTo>
                    <a:pt x="110" y="150"/>
                  </a:lnTo>
                  <a:lnTo>
                    <a:pt x="106" y="158"/>
                  </a:lnTo>
                  <a:lnTo>
                    <a:pt x="104" y="170"/>
                  </a:lnTo>
                  <a:lnTo>
                    <a:pt x="104" y="180"/>
                  </a:lnTo>
                  <a:lnTo>
                    <a:pt x="104" y="180"/>
                  </a:lnTo>
                  <a:lnTo>
                    <a:pt x="106" y="196"/>
                  </a:lnTo>
                  <a:lnTo>
                    <a:pt x="108" y="208"/>
                  </a:lnTo>
                  <a:lnTo>
                    <a:pt x="112" y="218"/>
                  </a:lnTo>
                  <a:lnTo>
                    <a:pt x="118" y="226"/>
                  </a:lnTo>
                  <a:lnTo>
                    <a:pt x="118" y="226"/>
                  </a:lnTo>
                  <a:lnTo>
                    <a:pt x="130" y="234"/>
                  </a:lnTo>
                  <a:lnTo>
                    <a:pt x="142" y="238"/>
                  </a:lnTo>
                  <a:lnTo>
                    <a:pt x="152" y="240"/>
                  </a:lnTo>
                  <a:lnTo>
                    <a:pt x="160" y="240"/>
                  </a:lnTo>
                  <a:lnTo>
                    <a:pt x="394" y="240"/>
                  </a:lnTo>
                  <a:lnTo>
                    <a:pt x="394" y="240"/>
                  </a:lnTo>
                  <a:lnTo>
                    <a:pt x="406" y="240"/>
                  </a:lnTo>
                  <a:lnTo>
                    <a:pt x="426" y="244"/>
                  </a:lnTo>
                  <a:lnTo>
                    <a:pt x="438" y="248"/>
                  </a:lnTo>
                  <a:lnTo>
                    <a:pt x="450" y="252"/>
                  </a:lnTo>
                  <a:lnTo>
                    <a:pt x="464" y="260"/>
                  </a:lnTo>
                  <a:lnTo>
                    <a:pt x="476" y="270"/>
                  </a:lnTo>
                  <a:lnTo>
                    <a:pt x="476" y="270"/>
                  </a:lnTo>
                  <a:lnTo>
                    <a:pt x="488" y="284"/>
                  </a:lnTo>
                  <a:lnTo>
                    <a:pt x="498" y="302"/>
                  </a:lnTo>
                  <a:lnTo>
                    <a:pt x="502" y="312"/>
                  </a:lnTo>
                  <a:lnTo>
                    <a:pt x="506" y="324"/>
                  </a:lnTo>
                  <a:lnTo>
                    <a:pt x="508" y="338"/>
                  </a:lnTo>
                  <a:lnTo>
                    <a:pt x="508" y="354"/>
                  </a:lnTo>
                  <a:lnTo>
                    <a:pt x="508" y="354"/>
                  </a:lnTo>
                  <a:lnTo>
                    <a:pt x="508" y="364"/>
                  </a:lnTo>
                  <a:lnTo>
                    <a:pt x="504" y="374"/>
                  </a:lnTo>
                  <a:lnTo>
                    <a:pt x="500" y="384"/>
                  </a:lnTo>
                  <a:lnTo>
                    <a:pt x="494" y="390"/>
                  </a:lnTo>
                  <a:lnTo>
                    <a:pt x="486" y="398"/>
                  </a:lnTo>
                  <a:lnTo>
                    <a:pt x="476" y="402"/>
                  </a:lnTo>
                  <a:lnTo>
                    <a:pt x="466" y="406"/>
                  </a:lnTo>
                  <a:lnTo>
                    <a:pt x="456" y="406"/>
                  </a:lnTo>
                  <a:lnTo>
                    <a:pt x="456" y="406"/>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14" name="Freeform 14">
              <a:extLst>
                <a:ext uri="{FF2B5EF4-FFF2-40B4-BE49-F238E27FC236}">
                  <a16:creationId xmlns:a16="http://schemas.microsoft.com/office/drawing/2014/main" id="{98FD96AD-778F-4F04-A5C8-D7369C3E6DED}"/>
                </a:ext>
              </a:extLst>
            </p:cNvPr>
            <p:cNvSpPr>
              <a:spLocks/>
            </p:cNvSpPr>
            <p:nvPr userDrawn="1"/>
          </p:nvSpPr>
          <p:spPr bwMode="auto">
            <a:xfrm>
              <a:off x="10854285" y="6611418"/>
              <a:ext cx="532761" cy="146326"/>
            </a:xfrm>
            <a:custGeom>
              <a:avLst/>
              <a:gdLst>
                <a:gd name="T0" fmla="*/ 52 w 1478"/>
                <a:gd name="T1" fmla="*/ 406 h 406"/>
                <a:gd name="T2" fmla="*/ 32 w 1478"/>
                <a:gd name="T3" fmla="*/ 402 h 406"/>
                <a:gd name="T4" fmla="*/ 14 w 1478"/>
                <a:gd name="T5" fmla="*/ 390 h 406"/>
                <a:gd name="T6" fmla="*/ 4 w 1478"/>
                <a:gd name="T7" fmla="*/ 374 h 406"/>
                <a:gd name="T8" fmla="*/ 0 w 1478"/>
                <a:gd name="T9" fmla="*/ 352 h 406"/>
                <a:gd name="T10" fmla="*/ 0 w 1478"/>
                <a:gd name="T11" fmla="*/ 342 h 406"/>
                <a:gd name="T12" fmla="*/ 8 w 1478"/>
                <a:gd name="T13" fmla="*/ 324 h 406"/>
                <a:gd name="T14" fmla="*/ 22 w 1478"/>
                <a:gd name="T15" fmla="*/ 310 h 406"/>
                <a:gd name="T16" fmla="*/ 42 w 1478"/>
                <a:gd name="T17" fmla="*/ 302 h 406"/>
                <a:gd name="T18" fmla="*/ 1300 w 1478"/>
                <a:gd name="T19" fmla="*/ 300 h 406"/>
                <a:gd name="T20" fmla="*/ 1316 w 1478"/>
                <a:gd name="T21" fmla="*/ 296 h 406"/>
                <a:gd name="T22" fmla="*/ 1342 w 1478"/>
                <a:gd name="T23" fmla="*/ 286 h 406"/>
                <a:gd name="T24" fmla="*/ 1364 w 1478"/>
                <a:gd name="T25" fmla="*/ 264 h 406"/>
                <a:gd name="T26" fmla="*/ 1372 w 1478"/>
                <a:gd name="T27" fmla="*/ 246 h 406"/>
                <a:gd name="T28" fmla="*/ 1374 w 1478"/>
                <a:gd name="T29" fmla="*/ 226 h 406"/>
                <a:gd name="T30" fmla="*/ 1374 w 1478"/>
                <a:gd name="T31" fmla="*/ 210 h 406"/>
                <a:gd name="T32" fmla="*/ 1366 w 1478"/>
                <a:gd name="T33" fmla="*/ 188 h 406"/>
                <a:gd name="T34" fmla="*/ 1360 w 1478"/>
                <a:gd name="T35" fmla="*/ 180 h 406"/>
                <a:gd name="T36" fmla="*/ 1336 w 1478"/>
                <a:gd name="T37" fmla="*/ 168 h 406"/>
                <a:gd name="T38" fmla="*/ 1318 w 1478"/>
                <a:gd name="T39" fmla="*/ 166 h 406"/>
                <a:gd name="T40" fmla="*/ 1084 w 1478"/>
                <a:gd name="T41" fmla="*/ 166 h 406"/>
                <a:gd name="T42" fmla="*/ 1052 w 1478"/>
                <a:gd name="T43" fmla="*/ 162 h 406"/>
                <a:gd name="T44" fmla="*/ 1028 w 1478"/>
                <a:gd name="T45" fmla="*/ 152 h 406"/>
                <a:gd name="T46" fmla="*/ 1002 w 1478"/>
                <a:gd name="T47" fmla="*/ 134 h 406"/>
                <a:gd name="T48" fmla="*/ 990 w 1478"/>
                <a:gd name="T49" fmla="*/ 122 h 406"/>
                <a:gd name="T50" fmla="*/ 976 w 1478"/>
                <a:gd name="T51" fmla="*/ 94 h 406"/>
                <a:gd name="T52" fmla="*/ 970 w 1478"/>
                <a:gd name="T53" fmla="*/ 68 h 406"/>
                <a:gd name="T54" fmla="*/ 970 w 1478"/>
                <a:gd name="T55" fmla="*/ 52 h 406"/>
                <a:gd name="T56" fmla="*/ 974 w 1478"/>
                <a:gd name="T57" fmla="*/ 32 h 406"/>
                <a:gd name="T58" fmla="*/ 984 w 1478"/>
                <a:gd name="T59" fmla="*/ 14 h 406"/>
                <a:gd name="T60" fmla="*/ 1002 w 1478"/>
                <a:gd name="T61" fmla="*/ 4 h 406"/>
                <a:gd name="T62" fmla="*/ 1022 w 1478"/>
                <a:gd name="T63" fmla="*/ 0 h 406"/>
                <a:gd name="T64" fmla="*/ 1032 w 1478"/>
                <a:gd name="T65" fmla="*/ 0 h 406"/>
                <a:gd name="T66" fmla="*/ 1052 w 1478"/>
                <a:gd name="T67" fmla="*/ 8 h 406"/>
                <a:gd name="T68" fmla="*/ 1066 w 1478"/>
                <a:gd name="T69" fmla="*/ 22 h 406"/>
                <a:gd name="T70" fmla="*/ 1074 w 1478"/>
                <a:gd name="T71" fmla="*/ 42 h 406"/>
                <a:gd name="T72" fmla="*/ 1074 w 1478"/>
                <a:gd name="T73" fmla="*/ 52 h 406"/>
                <a:gd name="T74" fmla="*/ 1076 w 1478"/>
                <a:gd name="T75" fmla="*/ 60 h 406"/>
                <a:gd name="T76" fmla="*/ 1314 w 1478"/>
                <a:gd name="T77" fmla="*/ 60 h 406"/>
                <a:gd name="T78" fmla="*/ 1328 w 1478"/>
                <a:gd name="T79" fmla="*/ 60 h 406"/>
                <a:gd name="T80" fmla="*/ 1356 w 1478"/>
                <a:gd name="T81" fmla="*/ 64 h 406"/>
                <a:gd name="T82" fmla="*/ 1394 w 1478"/>
                <a:gd name="T83" fmla="*/ 78 h 406"/>
                <a:gd name="T84" fmla="*/ 1432 w 1478"/>
                <a:gd name="T85" fmla="*/ 104 h 406"/>
                <a:gd name="T86" fmla="*/ 1440 w 1478"/>
                <a:gd name="T87" fmla="*/ 112 h 406"/>
                <a:gd name="T88" fmla="*/ 1456 w 1478"/>
                <a:gd name="T89" fmla="*/ 134 h 406"/>
                <a:gd name="T90" fmla="*/ 1470 w 1478"/>
                <a:gd name="T91" fmla="*/ 164 h 406"/>
                <a:gd name="T92" fmla="*/ 1478 w 1478"/>
                <a:gd name="T93" fmla="*/ 202 h 406"/>
                <a:gd name="T94" fmla="*/ 1478 w 1478"/>
                <a:gd name="T95" fmla="*/ 226 h 406"/>
                <a:gd name="T96" fmla="*/ 1474 w 1478"/>
                <a:gd name="T97" fmla="*/ 272 h 406"/>
                <a:gd name="T98" fmla="*/ 1460 w 1478"/>
                <a:gd name="T99" fmla="*/ 310 h 406"/>
                <a:gd name="T100" fmla="*/ 1440 w 1478"/>
                <a:gd name="T101" fmla="*/ 340 h 406"/>
                <a:gd name="T102" fmla="*/ 1414 w 1478"/>
                <a:gd name="T103" fmla="*/ 364 h 406"/>
                <a:gd name="T104" fmla="*/ 1386 w 1478"/>
                <a:gd name="T105" fmla="*/ 382 h 406"/>
                <a:gd name="T106" fmla="*/ 1356 w 1478"/>
                <a:gd name="T107" fmla="*/ 394 h 406"/>
                <a:gd name="T108" fmla="*/ 1302 w 1478"/>
                <a:gd name="T109"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78" h="406">
                  <a:moveTo>
                    <a:pt x="52" y="406"/>
                  </a:moveTo>
                  <a:lnTo>
                    <a:pt x="52" y="406"/>
                  </a:lnTo>
                  <a:lnTo>
                    <a:pt x="42" y="404"/>
                  </a:lnTo>
                  <a:lnTo>
                    <a:pt x="32" y="402"/>
                  </a:lnTo>
                  <a:lnTo>
                    <a:pt x="22" y="396"/>
                  </a:lnTo>
                  <a:lnTo>
                    <a:pt x="14" y="390"/>
                  </a:lnTo>
                  <a:lnTo>
                    <a:pt x="8" y="382"/>
                  </a:lnTo>
                  <a:lnTo>
                    <a:pt x="4" y="374"/>
                  </a:lnTo>
                  <a:lnTo>
                    <a:pt x="0" y="364"/>
                  </a:lnTo>
                  <a:lnTo>
                    <a:pt x="0" y="352"/>
                  </a:lnTo>
                  <a:lnTo>
                    <a:pt x="0" y="352"/>
                  </a:lnTo>
                  <a:lnTo>
                    <a:pt x="0" y="342"/>
                  </a:lnTo>
                  <a:lnTo>
                    <a:pt x="4" y="332"/>
                  </a:lnTo>
                  <a:lnTo>
                    <a:pt x="8" y="324"/>
                  </a:lnTo>
                  <a:lnTo>
                    <a:pt x="14" y="316"/>
                  </a:lnTo>
                  <a:lnTo>
                    <a:pt x="22" y="310"/>
                  </a:lnTo>
                  <a:lnTo>
                    <a:pt x="32" y="304"/>
                  </a:lnTo>
                  <a:lnTo>
                    <a:pt x="42" y="302"/>
                  </a:lnTo>
                  <a:lnTo>
                    <a:pt x="52" y="300"/>
                  </a:lnTo>
                  <a:lnTo>
                    <a:pt x="1300" y="300"/>
                  </a:lnTo>
                  <a:lnTo>
                    <a:pt x="1300" y="300"/>
                  </a:lnTo>
                  <a:lnTo>
                    <a:pt x="1316" y="296"/>
                  </a:lnTo>
                  <a:lnTo>
                    <a:pt x="1330" y="292"/>
                  </a:lnTo>
                  <a:lnTo>
                    <a:pt x="1342" y="286"/>
                  </a:lnTo>
                  <a:lnTo>
                    <a:pt x="1354" y="276"/>
                  </a:lnTo>
                  <a:lnTo>
                    <a:pt x="1364" y="264"/>
                  </a:lnTo>
                  <a:lnTo>
                    <a:pt x="1368" y="256"/>
                  </a:lnTo>
                  <a:lnTo>
                    <a:pt x="1372" y="246"/>
                  </a:lnTo>
                  <a:lnTo>
                    <a:pt x="1374" y="236"/>
                  </a:lnTo>
                  <a:lnTo>
                    <a:pt x="1374" y="226"/>
                  </a:lnTo>
                  <a:lnTo>
                    <a:pt x="1374" y="226"/>
                  </a:lnTo>
                  <a:lnTo>
                    <a:pt x="1374" y="210"/>
                  </a:lnTo>
                  <a:lnTo>
                    <a:pt x="1370" y="198"/>
                  </a:lnTo>
                  <a:lnTo>
                    <a:pt x="1366" y="188"/>
                  </a:lnTo>
                  <a:lnTo>
                    <a:pt x="1360" y="180"/>
                  </a:lnTo>
                  <a:lnTo>
                    <a:pt x="1360" y="180"/>
                  </a:lnTo>
                  <a:lnTo>
                    <a:pt x="1348" y="172"/>
                  </a:lnTo>
                  <a:lnTo>
                    <a:pt x="1336" y="168"/>
                  </a:lnTo>
                  <a:lnTo>
                    <a:pt x="1326" y="166"/>
                  </a:lnTo>
                  <a:lnTo>
                    <a:pt x="1318" y="166"/>
                  </a:lnTo>
                  <a:lnTo>
                    <a:pt x="1084" y="166"/>
                  </a:lnTo>
                  <a:lnTo>
                    <a:pt x="1084" y="166"/>
                  </a:lnTo>
                  <a:lnTo>
                    <a:pt x="1072" y="166"/>
                  </a:lnTo>
                  <a:lnTo>
                    <a:pt x="1052" y="162"/>
                  </a:lnTo>
                  <a:lnTo>
                    <a:pt x="1040" y="158"/>
                  </a:lnTo>
                  <a:lnTo>
                    <a:pt x="1028" y="152"/>
                  </a:lnTo>
                  <a:lnTo>
                    <a:pt x="1014" y="146"/>
                  </a:lnTo>
                  <a:lnTo>
                    <a:pt x="1002" y="134"/>
                  </a:lnTo>
                  <a:lnTo>
                    <a:pt x="1002" y="134"/>
                  </a:lnTo>
                  <a:lnTo>
                    <a:pt x="990" y="122"/>
                  </a:lnTo>
                  <a:lnTo>
                    <a:pt x="980" y="104"/>
                  </a:lnTo>
                  <a:lnTo>
                    <a:pt x="976" y="94"/>
                  </a:lnTo>
                  <a:lnTo>
                    <a:pt x="972" y="80"/>
                  </a:lnTo>
                  <a:lnTo>
                    <a:pt x="970" y="68"/>
                  </a:lnTo>
                  <a:lnTo>
                    <a:pt x="970" y="52"/>
                  </a:lnTo>
                  <a:lnTo>
                    <a:pt x="970" y="52"/>
                  </a:lnTo>
                  <a:lnTo>
                    <a:pt x="970" y="42"/>
                  </a:lnTo>
                  <a:lnTo>
                    <a:pt x="974" y="32"/>
                  </a:lnTo>
                  <a:lnTo>
                    <a:pt x="978" y="22"/>
                  </a:lnTo>
                  <a:lnTo>
                    <a:pt x="984" y="14"/>
                  </a:lnTo>
                  <a:lnTo>
                    <a:pt x="992" y="8"/>
                  </a:lnTo>
                  <a:lnTo>
                    <a:pt x="1002" y="4"/>
                  </a:lnTo>
                  <a:lnTo>
                    <a:pt x="1012" y="0"/>
                  </a:lnTo>
                  <a:lnTo>
                    <a:pt x="1022" y="0"/>
                  </a:lnTo>
                  <a:lnTo>
                    <a:pt x="1022" y="0"/>
                  </a:lnTo>
                  <a:lnTo>
                    <a:pt x="1032" y="0"/>
                  </a:lnTo>
                  <a:lnTo>
                    <a:pt x="1042" y="4"/>
                  </a:lnTo>
                  <a:lnTo>
                    <a:pt x="1052" y="8"/>
                  </a:lnTo>
                  <a:lnTo>
                    <a:pt x="1060" y="14"/>
                  </a:lnTo>
                  <a:lnTo>
                    <a:pt x="1066" y="22"/>
                  </a:lnTo>
                  <a:lnTo>
                    <a:pt x="1070" y="32"/>
                  </a:lnTo>
                  <a:lnTo>
                    <a:pt x="1074" y="42"/>
                  </a:lnTo>
                  <a:lnTo>
                    <a:pt x="1074" y="52"/>
                  </a:lnTo>
                  <a:lnTo>
                    <a:pt x="1074" y="52"/>
                  </a:lnTo>
                  <a:lnTo>
                    <a:pt x="1076" y="60"/>
                  </a:lnTo>
                  <a:lnTo>
                    <a:pt x="1076" y="60"/>
                  </a:lnTo>
                  <a:lnTo>
                    <a:pt x="1082" y="60"/>
                  </a:lnTo>
                  <a:lnTo>
                    <a:pt x="1314" y="60"/>
                  </a:lnTo>
                  <a:lnTo>
                    <a:pt x="1314" y="60"/>
                  </a:lnTo>
                  <a:lnTo>
                    <a:pt x="1328" y="60"/>
                  </a:lnTo>
                  <a:lnTo>
                    <a:pt x="1340" y="62"/>
                  </a:lnTo>
                  <a:lnTo>
                    <a:pt x="1356" y="64"/>
                  </a:lnTo>
                  <a:lnTo>
                    <a:pt x="1374" y="70"/>
                  </a:lnTo>
                  <a:lnTo>
                    <a:pt x="1394" y="78"/>
                  </a:lnTo>
                  <a:lnTo>
                    <a:pt x="1412" y="88"/>
                  </a:lnTo>
                  <a:lnTo>
                    <a:pt x="1432" y="104"/>
                  </a:lnTo>
                  <a:lnTo>
                    <a:pt x="1432" y="104"/>
                  </a:lnTo>
                  <a:lnTo>
                    <a:pt x="1440" y="112"/>
                  </a:lnTo>
                  <a:lnTo>
                    <a:pt x="1448" y="122"/>
                  </a:lnTo>
                  <a:lnTo>
                    <a:pt x="1456" y="134"/>
                  </a:lnTo>
                  <a:lnTo>
                    <a:pt x="1464" y="148"/>
                  </a:lnTo>
                  <a:lnTo>
                    <a:pt x="1470" y="164"/>
                  </a:lnTo>
                  <a:lnTo>
                    <a:pt x="1474" y="182"/>
                  </a:lnTo>
                  <a:lnTo>
                    <a:pt x="1478" y="202"/>
                  </a:lnTo>
                  <a:lnTo>
                    <a:pt x="1478" y="226"/>
                  </a:lnTo>
                  <a:lnTo>
                    <a:pt x="1478" y="226"/>
                  </a:lnTo>
                  <a:lnTo>
                    <a:pt x="1478" y="250"/>
                  </a:lnTo>
                  <a:lnTo>
                    <a:pt x="1474" y="272"/>
                  </a:lnTo>
                  <a:lnTo>
                    <a:pt x="1468" y="292"/>
                  </a:lnTo>
                  <a:lnTo>
                    <a:pt x="1460" y="310"/>
                  </a:lnTo>
                  <a:lnTo>
                    <a:pt x="1450" y="326"/>
                  </a:lnTo>
                  <a:lnTo>
                    <a:pt x="1440" y="340"/>
                  </a:lnTo>
                  <a:lnTo>
                    <a:pt x="1426" y="352"/>
                  </a:lnTo>
                  <a:lnTo>
                    <a:pt x="1414" y="364"/>
                  </a:lnTo>
                  <a:lnTo>
                    <a:pt x="1400" y="374"/>
                  </a:lnTo>
                  <a:lnTo>
                    <a:pt x="1386" y="382"/>
                  </a:lnTo>
                  <a:lnTo>
                    <a:pt x="1370" y="388"/>
                  </a:lnTo>
                  <a:lnTo>
                    <a:pt x="1356" y="394"/>
                  </a:lnTo>
                  <a:lnTo>
                    <a:pt x="1328" y="402"/>
                  </a:lnTo>
                  <a:lnTo>
                    <a:pt x="1302" y="406"/>
                  </a:lnTo>
                  <a:lnTo>
                    <a:pt x="52" y="406"/>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15" name="Freeform 15">
              <a:extLst>
                <a:ext uri="{FF2B5EF4-FFF2-40B4-BE49-F238E27FC236}">
                  <a16:creationId xmlns:a16="http://schemas.microsoft.com/office/drawing/2014/main" id="{B4A0D72E-CDEB-46DB-AFF9-7FF5CBE13349}"/>
                </a:ext>
              </a:extLst>
            </p:cNvPr>
            <p:cNvSpPr>
              <a:spLocks noEditPoints="1"/>
            </p:cNvSpPr>
            <p:nvPr userDrawn="1"/>
          </p:nvSpPr>
          <p:spPr bwMode="auto">
            <a:xfrm>
              <a:off x="10953052" y="6865868"/>
              <a:ext cx="123999" cy="123981"/>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16" name="Freeform 18">
              <a:extLst>
                <a:ext uri="{FF2B5EF4-FFF2-40B4-BE49-F238E27FC236}">
                  <a16:creationId xmlns:a16="http://schemas.microsoft.com/office/drawing/2014/main" id="{EDF4B41D-C6FA-4B43-A670-35BD28025F80}"/>
                </a:ext>
              </a:extLst>
            </p:cNvPr>
            <p:cNvSpPr>
              <a:spLocks/>
            </p:cNvSpPr>
            <p:nvPr userDrawn="1"/>
          </p:nvSpPr>
          <p:spPr bwMode="auto">
            <a:xfrm>
              <a:off x="10996306" y="6725308"/>
              <a:ext cx="38209" cy="126864"/>
            </a:xfrm>
            <a:custGeom>
              <a:avLst/>
              <a:gdLst>
                <a:gd name="T0" fmla="*/ 52 w 106"/>
                <a:gd name="T1" fmla="*/ 352 h 352"/>
                <a:gd name="T2" fmla="*/ 52 w 106"/>
                <a:gd name="T3" fmla="*/ 352 h 352"/>
                <a:gd name="T4" fmla="*/ 52 w 106"/>
                <a:gd name="T5" fmla="*/ 352 h 352"/>
                <a:gd name="T6" fmla="*/ 52 w 106"/>
                <a:gd name="T7" fmla="*/ 352 h 352"/>
                <a:gd name="T8" fmla="*/ 40 w 106"/>
                <a:gd name="T9" fmla="*/ 352 h 352"/>
                <a:gd name="T10" fmla="*/ 32 w 106"/>
                <a:gd name="T11" fmla="*/ 348 h 352"/>
                <a:gd name="T12" fmla="*/ 22 w 106"/>
                <a:gd name="T13" fmla="*/ 342 h 352"/>
                <a:gd name="T14" fmla="*/ 14 w 106"/>
                <a:gd name="T15" fmla="*/ 336 h 352"/>
                <a:gd name="T16" fmla="*/ 8 w 106"/>
                <a:gd name="T17" fmla="*/ 328 h 352"/>
                <a:gd name="T18" fmla="*/ 4 w 106"/>
                <a:gd name="T19" fmla="*/ 320 h 352"/>
                <a:gd name="T20" fmla="*/ 0 w 106"/>
                <a:gd name="T21" fmla="*/ 310 h 352"/>
                <a:gd name="T22" fmla="*/ 0 w 106"/>
                <a:gd name="T23" fmla="*/ 300 h 352"/>
                <a:gd name="T24" fmla="*/ 0 w 106"/>
                <a:gd name="T25" fmla="*/ 300 h 352"/>
                <a:gd name="T26" fmla="*/ 0 w 106"/>
                <a:gd name="T27" fmla="*/ 134 h 352"/>
                <a:gd name="T28" fmla="*/ 0 w 106"/>
                <a:gd name="T29" fmla="*/ 44 h 352"/>
                <a:gd name="T30" fmla="*/ 52 w 106"/>
                <a:gd name="T31" fmla="*/ 36 h 352"/>
                <a:gd name="T32" fmla="*/ 90 w 106"/>
                <a:gd name="T33" fmla="*/ 0 h 352"/>
                <a:gd name="T34" fmla="*/ 90 w 106"/>
                <a:gd name="T35" fmla="*/ 0 h 352"/>
                <a:gd name="T36" fmla="*/ 96 w 106"/>
                <a:gd name="T37" fmla="*/ 6 h 352"/>
                <a:gd name="T38" fmla="*/ 100 w 106"/>
                <a:gd name="T39" fmla="*/ 16 h 352"/>
                <a:gd name="T40" fmla="*/ 104 w 106"/>
                <a:gd name="T41" fmla="*/ 28 h 352"/>
                <a:gd name="T42" fmla="*/ 106 w 106"/>
                <a:gd name="T43" fmla="*/ 52 h 352"/>
                <a:gd name="T44" fmla="*/ 106 w 106"/>
                <a:gd name="T45" fmla="*/ 138 h 352"/>
                <a:gd name="T46" fmla="*/ 104 w 106"/>
                <a:gd name="T47" fmla="*/ 300 h 352"/>
                <a:gd name="T48" fmla="*/ 104 w 106"/>
                <a:gd name="T49" fmla="*/ 300 h 352"/>
                <a:gd name="T50" fmla="*/ 104 w 106"/>
                <a:gd name="T51" fmla="*/ 310 h 352"/>
                <a:gd name="T52" fmla="*/ 100 w 106"/>
                <a:gd name="T53" fmla="*/ 320 h 352"/>
                <a:gd name="T54" fmla="*/ 96 w 106"/>
                <a:gd name="T55" fmla="*/ 330 h 352"/>
                <a:gd name="T56" fmla="*/ 88 w 106"/>
                <a:gd name="T57" fmla="*/ 338 h 352"/>
                <a:gd name="T58" fmla="*/ 82 w 106"/>
                <a:gd name="T59" fmla="*/ 344 h 352"/>
                <a:gd name="T60" fmla="*/ 72 w 106"/>
                <a:gd name="T61" fmla="*/ 348 h 352"/>
                <a:gd name="T62" fmla="*/ 62 w 106"/>
                <a:gd name="T63" fmla="*/ 352 h 352"/>
                <a:gd name="T64" fmla="*/ 52 w 106"/>
                <a:gd name="T65" fmla="*/ 352 h 352"/>
                <a:gd name="T66" fmla="*/ 52 w 106"/>
                <a:gd name="T67"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 h="352">
                  <a:moveTo>
                    <a:pt x="52" y="352"/>
                  </a:moveTo>
                  <a:lnTo>
                    <a:pt x="52" y="352"/>
                  </a:lnTo>
                  <a:lnTo>
                    <a:pt x="52" y="352"/>
                  </a:lnTo>
                  <a:lnTo>
                    <a:pt x="52" y="352"/>
                  </a:lnTo>
                  <a:lnTo>
                    <a:pt x="40" y="352"/>
                  </a:lnTo>
                  <a:lnTo>
                    <a:pt x="32" y="348"/>
                  </a:lnTo>
                  <a:lnTo>
                    <a:pt x="22" y="342"/>
                  </a:lnTo>
                  <a:lnTo>
                    <a:pt x="14" y="336"/>
                  </a:lnTo>
                  <a:lnTo>
                    <a:pt x="8" y="328"/>
                  </a:lnTo>
                  <a:lnTo>
                    <a:pt x="4" y="320"/>
                  </a:lnTo>
                  <a:lnTo>
                    <a:pt x="0" y="310"/>
                  </a:lnTo>
                  <a:lnTo>
                    <a:pt x="0" y="300"/>
                  </a:lnTo>
                  <a:lnTo>
                    <a:pt x="0" y="300"/>
                  </a:lnTo>
                  <a:lnTo>
                    <a:pt x="0" y="134"/>
                  </a:lnTo>
                  <a:lnTo>
                    <a:pt x="0" y="44"/>
                  </a:lnTo>
                  <a:lnTo>
                    <a:pt x="52" y="36"/>
                  </a:lnTo>
                  <a:lnTo>
                    <a:pt x="90" y="0"/>
                  </a:lnTo>
                  <a:lnTo>
                    <a:pt x="90" y="0"/>
                  </a:lnTo>
                  <a:lnTo>
                    <a:pt x="96" y="6"/>
                  </a:lnTo>
                  <a:lnTo>
                    <a:pt x="100" y="16"/>
                  </a:lnTo>
                  <a:lnTo>
                    <a:pt x="104" y="28"/>
                  </a:lnTo>
                  <a:lnTo>
                    <a:pt x="106" y="52"/>
                  </a:lnTo>
                  <a:lnTo>
                    <a:pt x="106" y="138"/>
                  </a:lnTo>
                  <a:lnTo>
                    <a:pt x="104" y="300"/>
                  </a:lnTo>
                  <a:lnTo>
                    <a:pt x="104" y="300"/>
                  </a:lnTo>
                  <a:lnTo>
                    <a:pt x="104" y="310"/>
                  </a:lnTo>
                  <a:lnTo>
                    <a:pt x="100" y="320"/>
                  </a:lnTo>
                  <a:lnTo>
                    <a:pt x="96" y="330"/>
                  </a:lnTo>
                  <a:lnTo>
                    <a:pt x="88" y="338"/>
                  </a:lnTo>
                  <a:lnTo>
                    <a:pt x="82" y="344"/>
                  </a:lnTo>
                  <a:lnTo>
                    <a:pt x="72" y="348"/>
                  </a:lnTo>
                  <a:lnTo>
                    <a:pt x="62" y="352"/>
                  </a:lnTo>
                  <a:lnTo>
                    <a:pt x="52" y="352"/>
                  </a:lnTo>
                  <a:lnTo>
                    <a:pt x="52" y="352"/>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17" name="Freeform 19">
              <a:extLst>
                <a:ext uri="{FF2B5EF4-FFF2-40B4-BE49-F238E27FC236}">
                  <a16:creationId xmlns:a16="http://schemas.microsoft.com/office/drawing/2014/main" id="{C641177A-3F31-44D1-99F6-516441B313B8}"/>
                </a:ext>
              </a:extLst>
            </p:cNvPr>
            <p:cNvSpPr>
              <a:spLocks noEditPoints="1"/>
            </p:cNvSpPr>
            <p:nvPr userDrawn="1"/>
          </p:nvSpPr>
          <p:spPr bwMode="auto">
            <a:xfrm>
              <a:off x="9874109" y="6908839"/>
              <a:ext cx="98895" cy="98240"/>
            </a:xfrm>
            <a:prstGeom prst="donut">
              <a:avLst>
                <a:gd name="adj" fmla="val 32081"/>
              </a:avLst>
            </a:pr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18" name="Freeform 20">
              <a:extLst>
                <a:ext uri="{FF2B5EF4-FFF2-40B4-BE49-F238E27FC236}">
                  <a16:creationId xmlns:a16="http://schemas.microsoft.com/office/drawing/2014/main" id="{9DAAD07A-29FA-4E46-87CF-320EF7F5DFC4}"/>
                </a:ext>
              </a:extLst>
            </p:cNvPr>
            <p:cNvSpPr>
              <a:spLocks noEditPoints="1"/>
            </p:cNvSpPr>
            <p:nvPr userDrawn="1"/>
          </p:nvSpPr>
          <p:spPr bwMode="auto">
            <a:xfrm>
              <a:off x="11165725" y="6478789"/>
              <a:ext cx="111021" cy="111006"/>
            </a:xfrm>
            <a:custGeom>
              <a:avLst/>
              <a:gdLst>
                <a:gd name="T0" fmla="*/ 154 w 308"/>
                <a:gd name="T1" fmla="*/ 308 h 308"/>
                <a:gd name="T2" fmla="*/ 122 w 308"/>
                <a:gd name="T3" fmla="*/ 304 h 308"/>
                <a:gd name="T4" fmla="*/ 94 w 308"/>
                <a:gd name="T5" fmla="*/ 296 h 308"/>
                <a:gd name="T6" fmla="*/ 68 w 308"/>
                <a:gd name="T7" fmla="*/ 282 h 308"/>
                <a:gd name="T8" fmla="*/ 44 w 308"/>
                <a:gd name="T9" fmla="*/ 262 h 308"/>
                <a:gd name="T10" fmla="*/ 26 w 308"/>
                <a:gd name="T11" fmla="*/ 240 h 308"/>
                <a:gd name="T12" fmla="*/ 12 w 308"/>
                <a:gd name="T13" fmla="*/ 214 h 308"/>
                <a:gd name="T14" fmla="*/ 2 w 308"/>
                <a:gd name="T15" fmla="*/ 184 h 308"/>
                <a:gd name="T16" fmla="*/ 0 w 308"/>
                <a:gd name="T17" fmla="*/ 154 h 308"/>
                <a:gd name="T18" fmla="*/ 0 w 308"/>
                <a:gd name="T19" fmla="*/ 138 h 308"/>
                <a:gd name="T20" fmla="*/ 6 w 308"/>
                <a:gd name="T21" fmla="*/ 108 h 308"/>
                <a:gd name="T22" fmla="*/ 18 w 308"/>
                <a:gd name="T23" fmla="*/ 80 h 308"/>
                <a:gd name="T24" fmla="*/ 34 w 308"/>
                <a:gd name="T25" fmla="*/ 56 h 308"/>
                <a:gd name="T26" fmla="*/ 56 w 308"/>
                <a:gd name="T27" fmla="*/ 36 h 308"/>
                <a:gd name="T28" fmla="*/ 80 w 308"/>
                <a:gd name="T29" fmla="*/ 18 h 308"/>
                <a:gd name="T30" fmla="*/ 108 w 308"/>
                <a:gd name="T31" fmla="*/ 6 h 308"/>
                <a:gd name="T32" fmla="*/ 138 w 308"/>
                <a:gd name="T33" fmla="*/ 0 h 308"/>
                <a:gd name="T34" fmla="*/ 154 w 308"/>
                <a:gd name="T35" fmla="*/ 0 h 308"/>
                <a:gd name="T36" fmla="*/ 184 w 308"/>
                <a:gd name="T37" fmla="*/ 4 h 308"/>
                <a:gd name="T38" fmla="*/ 214 w 308"/>
                <a:gd name="T39" fmla="*/ 12 h 308"/>
                <a:gd name="T40" fmla="*/ 240 w 308"/>
                <a:gd name="T41" fmla="*/ 26 h 308"/>
                <a:gd name="T42" fmla="*/ 262 w 308"/>
                <a:gd name="T43" fmla="*/ 46 h 308"/>
                <a:gd name="T44" fmla="*/ 280 w 308"/>
                <a:gd name="T45" fmla="*/ 68 h 308"/>
                <a:gd name="T46" fmla="*/ 294 w 308"/>
                <a:gd name="T47" fmla="*/ 94 h 308"/>
                <a:gd name="T48" fmla="*/ 304 w 308"/>
                <a:gd name="T49" fmla="*/ 122 h 308"/>
                <a:gd name="T50" fmla="*/ 308 w 308"/>
                <a:gd name="T51" fmla="*/ 154 h 308"/>
                <a:gd name="T52" fmla="*/ 306 w 308"/>
                <a:gd name="T53" fmla="*/ 170 h 308"/>
                <a:gd name="T54" fmla="*/ 300 w 308"/>
                <a:gd name="T55" fmla="*/ 200 h 308"/>
                <a:gd name="T56" fmla="*/ 288 w 308"/>
                <a:gd name="T57" fmla="*/ 226 h 308"/>
                <a:gd name="T58" fmla="*/ 272 w 308"/>
                <a:gd name="T59" fmla="*/ 252 h 308"/>
                <a:gd name="T60" fmla="*/ 252 w 308"/>
                <a:gd name="T61" fmla="*/ 272 h 308"/>
                <a:gd name="T62" fmla="*/ 226 w 308"/>
                <a:gd name="T63" fmla="*/ 288 h 308"/>
                <a:gd name="T64" fmla="*/ 200 w 308"/>
                <a:gd name="T65" fmla="*/ 300 h 308"/>
                <a:gd name="T66" fmla="*/ 170 w 308"/>
                <a:gd name="T67" fmla="*/ 306 h 308"/>
                <a:gd name="T68" fmla="*/ 154 w 308"/>
                <a:gd name="T69" fmla="*/ 308 h 308"/>
                <a:gd name="T70" fmla="*/ 154 w 308"/>
                <a:gd name="T71" fmla="*/ 104 h 308"/>
                <a:gd name="T72" fmla="*/ 134 w 308"/>
                <a:gd name="T73" fmla="*/ 108 h 308"/>
                <a:gd name="T74" fmla="*/ 120 w 308"/>
                <a:gd name="T75" fmla="*/ 120 h 308"/>
                <a:gd name="T76" fmla="*/ 108 w 308"/>
                <a:gd name="T77" fmla="*/ 134 h 308"/>
                <a:gd name="T78" fmla="*/ 104 w 308"/>
                <a:gd name="T79" fmla="*/ 154 h 308"/>
                <a:gd name="T80" fmla="*/ 106 w 308"/>
                <a:gd name="T81" fmla="*/ 164 h 308"/>
                <a:gd name="T82" fmla="*/ 114 w 308"/>
                <a:gd name="T83" fmla="*/ 180 h 308"/>
                <a:gd name="T84" fmla="*/ 126 w 308"/>
                <a:gd name="T85" fmla="*/ 194 h 308"/>
                <a:gd name="T86" fmla="*/ 144 w 308"/>
                <a:gd name="T87" fmla="*/ 202 h 308"/>
                <a:gd name="T88" fmla="*/ 154 w 308"/>
                <a:gd name="T89" fmla="*/ 202 h 308"/>
                <a:gd name="T90" fmla="*/ 172 w 308"/>
                <a:gd name="T91" fmla="*/ 198 h 308"/>
                <a:gd name="T92" fmla="*/ 188 w 308"/>
                <a:gd name="T93" fmla="*/ 188 h 308"/>
                <a:gd name="T94" fmla="*/ 198 w 308"/>
                <a:gd name="T95" fmla="*/ 172 h 308"/>
                <a:gd name="T96" fmla="*/ 202 w 308"/>
                <a:gd name="T97" fmla="*/ 154 h 308"/>
                <a:gd name="T98" fmla="*/ 202 w 308"/>
                <a:gd name="T99" fmla="*/ 144 h 308"/>
                <a:gd name="T100" fmla="*/ 194 w 308"/>
                <a:gd name="T101" fmla="*/ 126 h 308"/>
                <a:gd name="T102" fmla="*/ 180 w 308"/>
                <a:gd name="T103" fmla="*/ 114 h 308"/>
                <a:gd name="T104" fmla="*/ 164 w 308"/>
                <a:gd name="T105" fmla="*/ 106 h 308"/>
                <a:gd name="T106" fmla="*/ 154 w 308"/>
                <a:gd name="T107" fmla="*/ 1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8">
                  <a:moveTo>
                    <a:pt x="154" y="308"/>
                  </a:moveTo>
                  <a:lnTo>
                    <a:pt x="154" y="308"/>
                  </a:lnTo>
                  <a:lnTo>
                    <a:pt x="138" y="306"/>
                  </a:lnTo>
                  <a:lnTo>
                    <a:pt x="122" y="304"/>
                  </a:lnTo>
                  <a:lnTo>
                    <a:pt x="108" y="300"/>
                  </a:lnTo>
                  <a:lnTo>
                    <a:pt x="94" y="296"/>
                  </a:lnTo>
                  <a:lnTo>
                    <a:pt x="80" y="288"/>
                  </a:lnTo>
                  <a:lnTo>
                    <a:pt x="68" y="282"/>
                  </a:lnTo>
                  <a:lnTo>
                    <a:pt x="56" y="272"/>
                  </a:lnTo>
                  <a:lnTo>
                    <a:pt x="44" y="262"/>
                  </a:lnTo>
                  <a:lnTo>
                    <a:pt x="34" y="252"/>
                  </a:lnTo>
                  <a:lnTo>
                    <a:pt x="26" y="240"/>
                  </a:lnTo>
                  <a:lnTo>
                    <a:pt x="18" y="226"/>
                  </a:lnTo>
                  <a:lnTo>
                    <a:pt x="12" y="214"/>
                  </a:lnTo>
                  <a:lnTo>
                    <a:pt x="6" y="200"/>
                  </a:lnTo>
                  <a:lnTo>
                    <a:pt x="2" y="184"/>
                  </a:lnTo>
                  <a:lnTo>
                    <a:pt x="0" y="170"/>
                  </a:lnTo>
                  <a:lnTo>
                    <a:pt x="0" y="154"/>
                  </a:lnTo>
                  <a:lnTo>
                    <a:pt x="0" y="154"/>
                  </a:lnTo>
                  <a:lnTo>
                    <a:pt x="0" y="138"/>
                  </a:lnTo>
                  <a:lnTo>
                    <a:pt x="2" y="122"/>
                  </a:lnTo>
                  <a:lnTo>
                    <a:pt x="6" y="108"/>
                  </a:lnTo>
                  <a:lnTo>
                    <a:pt x="12" y="94"/>
                  </a:lnTo>
                  <a:lnTo>
                    <a:pt x="18" y="80"/>
                  </a:lnTo>
                  <a:lnTo>
                    <a:pt x="26" y="68"/>
                  </a:lnTo>
                  <a:lnTo>
                    <a:pt x="34" y="56"/>
                  </a:lnTo>
                  <a:lnTo>
                    <a:pt x="44" y="46"/>
                  </a:lnTo>
                  <a:lnTo>
                    <a:pt x="56" y="36"/>
                  </a:lnTo>
                  <a:lnTo>
                    <a:pt x="68" y="26"/>
                  </a:lnTo>
                  <a:lnTo>
                    <a:pt x="80" y="18"/>
                  </a:lnTo>
                  <a:lnTo>
                    <a:pt x="94" y="12"/>
                  </a:lnTo>
                  <a:lnTo>
                    <a:pt x="108" y="6"/>
                  </a:lnTo>
                  <a:lnTo>
                    <a:pt x="122" y="4"/>
                  </a:lnTo>
                  <a:lnTo>
                    <a:pt x="138" y="0"/>
                  </a:lnTo>
                  <a:lnTo>
                    <a:pt x="154" y="0"/>
                  </a:lnTo>
                  <a:lnTo>
                    <a:pt x="154" y="0"/>
                  </a:lnTo>
                  <a:lnTo>
                    <a:pt x="170" y="0"/>
                  </a:lnTo>
                  <a:lnTo>
                    <a:pt x="184" y="4"/>
                  </a:lnTo>
                  <a:lnTo>
                    <a:pt x="200" y="6"/>
                  </a:lnTo>
                  <a:lnTo>
                    <a:pt x="214" y="12"/>
                  </a:lnTo>
                  <a:lnTo>
                    <a:pt x="226" y="18"/>
                  </a:lnTo>
                  <a:lnTo>
                    <a:pt x="240" y="26"/>
                  </a:lnTo>
                  <a:lnTo>
                    <a:pt x="252" y="36"/>
                  </a:lnTo>
                  <a:lnTo>
                    <a:pt x="262" y="46"/>
                  </a:lnTo>
                  <a:lnTo>
                    <a:pt x="272" y="56"/>
                  </a:lnTo>
                  <a:lnTo>
                    <a:pt x="280" y="68"/>
                  </a:lnTo>
                  <a:lnTo>
                    <a:pt x="288" y="80"/>
                  </a:lnTo>
                  <a:lnTo>
                    <a:pt x="294" y="94"/>
                  </a:lnTo>
                  <a:lnTo>
                    <a:pt x="300" y="108"/>
                  </a:lnTo>
                  <a:lnTo>
                    <a:pt x="304" y="122"/>
                  </a:lnTo>
                  <a:lnTo>
                    <a:pt x="306" y="138"/>
                  </a:lnTo>
                  <a:lnTo>
                    <a:pt x="308" y="154"/>
                  </a:lnTo>
                  <a:lnTo>
                    <a:pt x="308" y="154"/>
                  </a:lnTo>
                  <a:lnTo>
                    <a:pt x="306" y="170"/>
                  </a:lnTo>
                  <a:lnTo>
                    <a:pt x="304" y="184"/>
                  </a:lnTo>
                  <a:lnTo>
                    <a:pt x="300" y="200"/>
                  </a:lnTo>
                  <a:lnTo>
                    <a:pt x="294" y="214"/>
                  </a:lnTo>
                  <a:lnTo>
                    <a:pt x="288" y="226"/>
                  </a:lnTo>
                  <a:lnTo>
                    <a:pt x="280" y="240"/>
                  </a:lnTo>
                  <a:lnTo>
                    <a:pt x="272" y="252"/>
                  </a:lnTo>
                  <a:lnTo>
                    <a:pt x="262" y="262"/>
                  </a:lnTo>
                  <a:lnTo>
                    <a:pt x="252" y="272"/>
                  </a:lnTo>
                  <a:lnTo>
                    <a:pt x="240" y="282"/>
                  </a:lnTo>
                  <a:lnTo>
                    <a:pt x="226" y="288"/>
                  </a:lnTo>
                  <a:lnTo>
                    <a:pt x="214" y="296"/>
                  </a:lnTo>
                  <a:lnTo>
                    <a:pt x="200" y="300"/>
                  </a:lnTo>
                  <a:lnTo>
                    <a:pt x="184" y="304"/>
                  </a:lnTo>
                  <a:lnTo>
                    <a:pt x="170" y="306"/>
                  </a:lnTo>
                  <a:lnTo>
                    <a:pt x="154" y="308"/>
                  </a:lnTo>
                  <a:lnTo>
                    <a:pt x="154" y="308"/>
                  </a:lnTo>
                  <a:close/>
                  <a:moveTo>
                    <a:pt x="154" y="104"/>
                  </a:moveTo>
                  <a:lnTo>
                    <a:pt x="154" y="104"/>
                  </a:lnTo>
                  <a:lnTo>
                    <a:pt x="144" y="106"/>
                  </a:lnTo>
                  <a:lnTo>
                    <a:pt x="134" y="108"/>
                  </a:lnTo>
                  <a:lnTo>
                    <a:pt x="126" y="114"/>
                  </a:lnTo>
                  <a:lnTo>
                    <a:pt x="120" y="120"/>
                  </a:lnTo>
                  <a:lnTo>
                    <a:pt x="114" y="126"/>
                  </a:lnTo>
                  <a:lnTo>
                    <a:pt x="108" y="134"/>
                  </a:lnTo>
                  <a:lnTo>
                    <a:pt x="106" y="144"/>
                  </a:lnTo>
                  <a:lnTo>
                    <a:pt x="104" y="154"/>
                  </a:lnTo>
                  <a:lnTo>
                    <a:pt x="104" y="154"/>
                  </a:lnTo>
                  <a:lnTo>
                    <a:pt x="106" y="164"/>
                  </a:lnTo>
                  <a:lnTo>
                    <a:pt x="108" y="172"/>
                  </a:lnTo>
                  <a:lnTo>
                    <a:pt x="114" y="180"/>
                  </a:lnTo>
                  <a:lnTo>
                    <a:pt x="120" y="188"/>
                  </a:lnTo>
                  <a:lnTo>
                    <a:pt x="126" y="194"/>
                  </a:lnTo>
                  <a:lnTo>
                    <a:pt x="134" y="198"/>
                  </a:lnTo>
                  <a:lnTo>
                    <a:pt x="144" y="202"/>
                  </a:lnTo>
                  <a:lnTo>
                    <a:pt x="154" y="202"/>
                  </a:lnTo>
                  <a:lnTo>
                    <a:pt x="154" y="202"/>
                  </a:lnTo>
                  <a:lnTo>
                    <a:pt x="164" y="202"/>
                  </a:lnTo>
                  <a:lnTo>
                    <a:pt x="172" y="198"/>
                  </a:lnTo>
                  <a:lnTo>
                    <a:pt x="180" y="194"/>
                  </a:lnTo>
                  <a:lnTo>
                    <a:pt x="188" y="188"/>
                  </a:lnTo>
                  <a:lnTo>
                    <a:pt x="194" y="180"/>
                  </a:lnTo>
                  <a:lnTo>
                    <a:pt x="198" y="172"/>
                  </a:lnTo>
                  <a:lnTo>
                    <a:pt x="202" y="164"/>
                  </a:lnTo>
                  <a:lnTo>
                    <a:pt x="202" y="154"/>
                  </a:lnTo>
                  <a:lnTo>
                    <a:pt x="202" y="154"/>
                  </a:lnTo>
                  <a:lnTo>
                    <a:pt x="202" y="144"/>
                  </a:lnTo>
                  <a:lnTo>
                    <a:pt x="198" y="134"/>
                  </a:lnTo>
                  <a:lnTo>
                    <a:pt x="194" y="126"/>
                  </a:lnTo>
                  <a:lnTo>
                    <a:pt x="188" y="120"/>
                  </a:lnTo>
                  <a:lnTo>
                    <a:pt x="180" y="114"/>
                  </a:lnTo>
                  <a:lnTo>
                    <a:pt x="172" y="108"/>
                  </a:lnTo>
                  <a:lnTo>
                    <a:pt x="164" y="106"/>
                  </a:lnTo>
                  <a:lnTo>
                    <a:pt x="154" y="104"/>
                  </a:lnTo>
                  <a:lnTo>
                    <a:pt x="154" y="104"/>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19" name="Freeform 5">
              <a:extLst>
                <a:ext uri="{FF2B5EF4-FFF2-40B4-BE49-F238E27FC236}">
                  <a16:creationId xmlns:a16="http://schemas.microsoft.com/office/drawing/2014/main" id="{EEC47C1B-D4F6-4337-BA4D-75290F1BF1A6}"/>
                </a:ext>
              </a:extLst>
            </p:cNvPr>
            <p:cNvSpPr>
              <a:spLocks/>
            </p:cNvSpPr>
            <p:nvPr userDrawn="1"/>
          </p:nvSpPr>
          <p:spPr bwMode="auto">
            <a:xfrm>
              <a:off x="10209011" y="6677734"/>
              <a:ext cx="498878" cy="232824"/>
            </a:xfrm>
            <a:custGeom>
              <a:avLst/>
              <a:gdLst>
                <a:gd name="T0" fmla="*/ 1228 w 1384"/>
                <a:gd name="T1" fmla="*/ 646 h 646"/>
                <a:gd name="T2" fmla="*/ 1198 w 1384"/>
                <a:gd name="T3" fmla="*/ 636 h 646"/>
                <a:gd name="T4" fmla="*/ 1178 w 1384"/>
                <a:gd name="T5" fmla="*/ 614 h 646"/>
                <a:gd name="T6" fmla="*/ 1174 w 1384"/>
                <a:gd name="T7" fmla="*/ 106 h 646"/>
                <a:gd name="T8" fmla="*/ 1118 w 1384"/>
                <a:gd name="T9" fmla="*/ 594 h 646"/>
                <a:gd name="T10" fmla="*/ 1108 w 1384"/>
                <a:gd name="T11" fmla="*/ 622 h 646"/>
                <a:gd name="T12" fmla="*/ 1086 w 1384"/>
                <a:gd name="T13" fmla="*/ 642 h 646"/>
                <a:gd name="T14" fmla="*/ 824 w 1384"/>
                <a:gd name="T15" fmla="*/ 646 h 646"/>
                <a:gd name="T16" fmla="*/ 804 w 1384"/>
                <a:gd name="T17" fmla="*/ 642 h 646"/>
                <a:gd name="T18" fmla="*/ 780 w 1384"/>
                <a:gd name="T19" fmla="*/ 622 h 646"/>
                <a:gd name="T20" fmla="*/ 772 w 1384"/>
                <a:gd name="T21" fmla="*/ 594 h 646"/>
                <a:gd name="T22" fmla="*/ 714 w 1384"/>
                <a:gd name="T23" fmla="*/ 594 h 646"/>
                <a:gd name="T24" fmla="*/ 710 w 1384"/>
                <a:gd name="T25" fmla="*/ 614 h 646"/>
                <a:gd name="T26" fmla="*/ 690 w 1384"/>
                <a:gd name="T27" fmla="*/ 636 h 646"/>
                <a:gd name="T28" fmla="*/ 662 w 1384"/>
                <a:gd name="T29" fmla="*/ 646 h 646"/>
                <a:gd name="T30" fmla="*/ 410 w 1384"/>
                <a:gd name="T31" fmla="*/ 644 h 646"/>
                <a:gd name="T32" fmla="*/ 384 w 1384"/>
                <a:gd name="T33" fmla="*/ 630 h 646"/>
                <a:gd name="T34" fmla="*/ 368 w 1384"/>
                <a:gd name="T35" fmla="*/ 604 h 646"/>
                <a:gd name="T36" fmla="*/ 310 w 1384"/>
                <a:gd name="T37" fmla="*/ 322 h 646"/>
                <a:gd name="T38" fmla="*/ 310 w 1384"/>
                <a:gd name="T39" fmla="*/ 604 h 646"/>
                <a:gd name="T40" fmla="*/ 296 w 1384"/>
                <a:gd name="T41" fmla="*/ 630 h 646"/>
                <a:gd name="T42" fmla="*/ 268 w 1384"/>
                <a:gd name="T43" fmla="*/ 644 h 646"/>
                <a:gd name="T44" fmla="*/ 52 w 1384"/>
                <a:gd name="T45" fmla="*/ 646 h 646"/>
                <a:gd name="T46" fmla="*/ 24 w 1384"/>
                <a:gd name="T47" fmla="*/ 636 h 646"/>
                <a:gd name="T48" fmla="*/ 4 w 1384"/>
                <a:gd name="T49" fmla="*/ 614 h 646"/>
                <a:gd name="T50" fmla="*/ 0 w 1384"/>
                <a:gd name="T51" fmla="*/ 594 h 646"/>
                <a:gd name="T52" fmla="*/ 10 w 1384"/>
                <a:gd name="T53" fmla="*/ 564 h 646"/>
                <a:gd name="T54" fmla="*/ 32 w 1384"/>
                <a:gd name="T55" fmla="*/ 544 h 646"/>
                <a:gd name="T56" fmla="*/ 206 w 1384"/>
                <a:gd name="T57" fmla="*/ 540 h 646"/>
                <a:gd name="T58" fmla="*/ 208 w 1384"/>
                <a:gd name="T59" fmla="*/ 278 h 646"/>
                <a:gd name="T60" fmla="*/ 228 w 1384"/>
                <a:gd name="T61" fmla="*/ 240 h 646"/>
                <a:gd name="T62" fmla="*/ 266 w 1384"/>
                <a:gd name="T63" fmla="*/ 218 h 646"/>
                <a:gd name="T64" fmla="*/ 398 w 1384"/>
                <a:gd name="T65" fmla="*/ 218 h 646"/>
                <a:gd name="T66" fmla="*/ 440 w 1384"/>
                <a:gd name="T67" fmla="*/ 230 h 646"/>
                <a:gd name="T68" fmla="*/ 466 w 1384"/>
                <a:gd name="T69" fmla="*/ 264 h 646"/>
                <a:gd name="T70" fmla="*/ 472 w 1384"/>
                <a:gd name="T71" fmla="*/ 540 h 646"/>
                <a:gd name="T72" fmla="*/ 608 w 1384"/>
                <a:gd name="T73" fmla="*/ 152 h 646"/>
                <a:gd name="T74" fmla="*/ 622 w 1384"/>
                <a:gd name="T75" fmla="*/ 110 h 646"/>
                <a:gd name="T76" fmla="*/ 654 w 1384"/>
                <a:gd name="T77" fmla="*/ 82 h 646"/>
                <a:gd name="T78" fmla="*/ 800 w 1384"/>
                <a:gd name="T79" fmla="*/ 76 h 646"/>
                <a:gd name="T80" fmla="*/ 830 w 1384"/>
                <a:gd name="T81" fmla="*/ 82 h 646"/>
                <a:gd name="T82" fmla="*/ 864 w 1384"/>
                <a:gd name="T83" fmla="*/ 110 h 646"/>
                <a:gd name="T84" fmla="*/ 876 w 1384"/>
                <a:gd name="T85" fmla="*/ 152 h 646"/>
                <a:gd name="T86" fmla="*/ 1012 w 1384"/>
                <a:gd name="T87" fmla="*/ 76 h 646"/>
                <a:gd name="T88" fmla="*/ 1018 w 1384"/>
                <a:gd name="T89" fmla="*/ 46 h 646"/>
                <a:gd name="T90" fmla="*/ 1046 w 1384"/>
                <a:gd name="T91" fmla="*/ 12 h 646"/>
                <a:gd name="T92" fmla="*/ 1088 w 1384"/>
                <a:gd name="T93" fmla="*/ 0 h 646"/>
                <a:gd name="T94" fmla="*/ 1220 w 1384"/>
                <a:gd name="T95" fmla="*/ 2 h 646"/>
                <a:gd name="T96" fmla="*/ 1258 w 1384"/>
                <a:gd name="T97" fmla="*/ 22 h 646"/>
                <a:gd name="T98" fmla="*/ 1278 w 1384"/>
                <a:gd name="T99" fmla="*/ 60 h 646"/>
                <a:gd name="T100" fmla="*/ 1332 w 1384"/>
                <a:gd name="T101" fmla="*/ 540 h 646"/>
                <a:gd name="T102" fmla="*/ 1352 w 1384"/>
                <a:gd name="T103" fmla="*/ 544 h 646"/>
                <a:gd name="T104" fmla="*/ 1376 w 1384"/>
                <a:gd name="T105" fmla="*/ 564 h 646"/>
                <a:gd name="T106" fmla="*/ 1384 w 1384"/>
                <a:gd name="T107" fmla="*/ 594 h 646"/>
                <a:gd name="T108" fmla="*/ 1380 w 1384"/>
                <a:gd name="T109" fmla="*/ 614 h 646"/>
                <a:gd name="T110" fmla="*/ 1362 w 1384"/>
                <a:gd name="T111" fmla="*/ 636 h 646"/>
                <a:gd name="T112" fmla="*/ 1332 w 1384"/>
                <a:gd name="T113" fmla="*/ 646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84" h="646">
                  <a:moveTo>
                    <a:pt x="1332" y="646"/>
                  </a:moveTo>
                  <a:lnTo>
                    <a:pt x="1228" y="646"/>
                  </a:lnTo>
                  <a:lnTo>
                    <a:pt x="1228" y="646"/>
                  </a:lnTo>
                  <a:lnTo>
                    <a:pt x="1216" y="644"/>
                  </a:lnTo>
                  <a:lnTo>
                    <a:pt x="1206" y="642"/>
                  </a:lnTo>
                  <a:lnTo>
                    <a:pt x="1198" y="636"/>
                  </a:lnTo>
                  <a:lnTo>
                    <a:pt x="1190" y="630"/>
                  </a:lnTo>
                  <a:lnTo>
                    <a:pt x="1184" y="622"/>
                  </a:lnTo>
                  <a:lnTo>
                    <a:pt x="1178" y="614"/>
                  </a:lnTo>
                  <a:lnTo>
                    <a:pt x="1176" y="604"/>
                  </a:lnTo>
                  <a:lnTo>
                    <a:pt x="1174" y="594"/>
                  </a:lnTo>
                  <a:lnTo>
                    <a:pt x="1174" y="106"/>
                  </a:lnTo>
                  <a:lnTo>
                    <a:pt x="1118" y="106"/>
                  </a:lnTo>
                  <a:lnTo>
                    <a:pt x="1118" y="594"/>
                  </a:lnTo>
                  <a:lnTo>
                    <a:pt x="1118" y="594"/>
                  </a:lnTo>
                  <a:lnTo>
                    <a:pt x="1116" y="604"/>
                  </a:lnTo>
                  <a:lnTo>
                    <a:pt x="1114" y="614"/>
                  </a:lnTo>
                  <a:lnTo>
                    <a:pt x="1108" y="622"/>
                  </a:lnTo>
                  <a:lnTo>
                    <a:pt x="1102" y="630"/>
                  </a:lnTo>
                  <a:lnTo>
                    <a:pt x="1094" y="636"/>
                  </a:lnTo>
                  <a:lnTo>
                    <a:pt x="1086" y="642"/>
                  </a:lnTo>
                  <a:lnTo>
                    <a:pt x="1076" y="644"/>
                  </a:lnTo>
                  <a:lnTo>
                    <a:pt x="1064" y="646"/>
                  </a:lnTo>
                  <a:lnTo>
                    <a:pt x="824" y="646"/>
                  </a:lnTo>
                  <a:lnTo>
                    <a:pt x="824" y="646"/>
                  </a:lnTo>
                  <a:lnTo>
                    <a:pt x="814" y="644"/>
                  </a:lnTo>
                  <a:lnTo>
                    <a:pt x="804" y="642"/>
                  </a:lnTo>
                  <a:lnTo>
                    <a:pt x="794" y="636"/>
                  </a:lnTo>
                  <a:lnTo>
                    <a:pt x="786" y="630"/>
                  </a:lnTo>
                  <a:lnTo>
                    <a:pt x="780" y="622"/>
                  </a:lnTo>
                  <a:lnTo>
                    <a:pt x="776" y="614"/>
                  </a:lnTo>
                  <a:lnTo>
                    <a:pt x="772" y="604"/>
                  </a:lnTo>
                  <a:lnTo>
                    <a:pt x="772" y="594"/>
                  </a:lnTo>
                  <a:lnTo>
                    <a:pt x="772" y="182"/>
                  </a:lnTo>
                  <a:lnTo>
                    <a:pt x="714" y="182"/>
                  </a:lnTo>
                  <a:lnTo>
                    <a:pt x="714" y="594"/>
                  </a:lnTo>
                  <a:lnTo>
                    <a:pt x="714" y="594"/>
                  </a:lnTo>
                  <a:lnTo>
                    <a:pt x="712" y="604"/>
                  </a:lnTo>
                  <a:lnTo>
                    <a:pt x="710" y="614"/>
                  </a:lnTo>
                  <a:lnTo>
                    <a:pt x="706" y="622"/>
                  </a:lnTo>
                  <a:lnTo>
                    <a:pt x="698" y="630"/>
                  </a:lnTo>
                  <a:lnTo>
                    <a:pt x="690" y="636"/>
                  </a:lnTo>
                  <a:lnTo>
                    <a:pt x="682" y="642"/>
                  </a:lnTo>
                  <a:lnTo>
                    <a:pt x="672" y="644"/>
                  </a:lnTo>
                  <a:lnTo>
                    <a:pt x="662" y="646"/>
                  </a:lnTo>
                  <a:lnTo>
                    <a:pt x="420" y="646"/>
                  </a:lnTo>
                  <a:lnTo>
                    <a:pt x="420" y="646"/>
                  </a:lnTo>
                  <a:lnTo>
                    <a:pt x="410" y="644"/>
                  </a:lnTo>
                  <a:lnTo>
                    <a:pt x="400" y="642"/>
                  </a:lnTo>
                  <a:lnTo>
                    <a:pt x="390" y="636"/>
                  </a:lnTo>
                  <a:lnTo>
                    <a:pt x="384" y="630"/>
                  </a:lnTo>
                  <a:lnTo>
                    <a:pt x="376" y="622"/>
                  </a:lnTo>
                  <a:lnTo>
                    <a:pt x="372" y="614"/>
                  </a:lnTo>
                  <a:lnTo>
                    <a:pt x="368" y="604"/>
                  </a:lnTo>
                  <a:lnTo>
                    <a:pt x="368" y="594"/>
                  </a:lnTo>
                  <a:lnTo>
                    <a:pt x="368" y="322"/>
                  </a:lnTo>
                  <a:lnTo>
                    <a:pt x="310" y="322"/>
                  </a:lnTo>
                  <a:lnTo>
                    <a:pt x="310" y="594"/>
                  </a:lnTo>
                  <a:lnTo>
                    <a:pt x="310" y="594"/>
                  </a:lnTo>
                  <a:lnTo>
                    <a:pt x="310" y="604"/>
                  </a:lnTo>
                  <a:lnTo>
                    <a:pt x="306" y="614"/>
                  </a:lnTo>
                  <a:lnTo>
                    <a:pt x="302" y="622"/>
                  </a:lnTo>
                  <a:lnTo>
                    <a:pt x="296" y="630"/>
                  </a:lnTo>
                  <a:lnTo>
                    <a:pt x="288" y="636"/>
                  </a:lnTo>
                  <a:lnTo>
                    <a:pt x="278" y="642"/>
                  </a:lnTo>
                  <a:lnTo>
                    <a:pt x="268" y="644"/>
                  </a:lnTo>
                  <a:lnTo>
                    <a:pt x="258" y="646"/>
                  </a:lnTo>
                  <a:lnTo>
                    <a:pt x="52" y="646"/>
                  </a:lnTo>
                  <a:lnTo>
                    <a:pt x="52" y="646"/>
                  </a:lnTo>
                  <a:lnTo>
                    <a:pt x="42" y="644"/>
                  </a:lnTo>
                  <a:lnTo>
                    <a:pt x="32" y="642"/>
                  </a:lnTo>
                  <a:lnTo>
                    <a:pt x="24" y="636"/>
                  </a:lnTo>
                  <a:lnTo>
                    <a:pt x="16" y="630"/>
                  </a:lnTo>
                  <a:lnTo>
                    <a:pt x="10" y="622"/>
                  </a:lnTo>
                  <a:lnTo>
                    <a:pt x="4" y="614"/>
                  </a:lnTo>
                  <a:lnTo>
                    <a:pt x="2" y="604"/>
                  </a:lnTo>
                  <a:lnTo>
                    <a:pt x="0" y="594"/>
                  </a:lnTo>
                  <a:lnTo>
                    <a:pt x="0" y="594"/>
                  </a:lnTo>
                  <a:lnTo>
                    <a:pt x="2" y="582"/>
                  </a:lnTo>
                  <a:lnTo>
                    <a:pt x="4" y="572"/>
                  </a:lnTo>
                  <a:lnTo>
                    <a:pt x="10" y="564"/>
                  </a:lnTo>
                  <a:lnTo>
                    <a:pt x="16" y="556"/>
                  </a:lnTo>
                  <a:lnTo>
                    <a:pt x="24" y="550"/>
                  </a:lnTo>
                  <a:lnTo>
                    <a:pt x="32" y="544"/>
                  </a:lnTo>
                  <a:lnTo>
                    <a:pt x="42" y="542"/>
                  </a:lnTo>
                  <a:lnTo>
                    <a:pt x="52" y="540"/>
                  </a:lnTo>
                  <a:lnTo>
                    <a:pt x="206" y="540"/>
                  </a:lnTo>
                  <a:lnTo>
                    <a:pt x="206" y="292"/>
                  </a:lnTo>
                  <a:lnTo>
                    <a:pt x="206" y="292"/>
                  </a:lnTo>
                  <a:lnTo>
                    <a:pt x="208" y="278"/>
                  </a:lnTo>
                  <a:lnTo>
                    <a:pt x="212" y="264"/>
                  </a:lnTo>
                  <a:lnTo>
                    <a:pt x="218" y="250"/>
                  </a:lnTo>
                  <a:lnTo>
                    <a:pt x="228" y="240"/>
                  </a:lnTo>
                  <a:lnTo>
                    <a:pt x="238" y="230"/>
                  </a:lnTo>
                  <a:lnTo>
                    <a:pt x="252" y="224"/>
                  </a:lnTo>
                  <a:lnTo>
                    <a:pt x="266" y="218"/>
                  </a:lnTo>
                  <a:lnTo>
                    <a:pt x="280" y="218"/>
                  </a:lnTo>
                  <a:lnTo>
                    <a:pt x="398" y="218"/>
                  </a:lnTo>
                  <a:lnTo>
                    <a:pt x="398" y="218"/>
                  </a:lnTo>
                  <a:lnTo>
                    <a:pt x="412" y="218"/>
                  </a:lnTo>
                  <a:lnTo>
                    <a:pt x="426" y="224"/>
                  </a:lnTo>
                  <a:lnTo>
                    <a:pt x="440" y="230"/>
                  </a:lnTo>
                  <a:lnTo>
                    <a:pt x="450" y="240"/>
                  </a:lnTo>
                  <a:lnTo>
                    <a:pt x="460" y="250"/>
                  </a:lnTo>
                  <a:lnTo>
                    <a:pt x="466" y="264"/>
                  </a:lnTo>
                  <a:lnTo>
                    <a:pt x="472" y="278"/>
                  </a:lnTo>
                  <a:lnTo>
                    <a:pt x="472" y="292"/>
                  </a:lnTo>
                  <a:lnTo>
                    <a:pt x="472" y="540"/>
                  </a:lnTo>
                  <a:lnTo>
                    <a:pt x="608" y="540"/>
                  </a:lnTo>
                  <a:lnTo>
                    <a:pt x="608" y="152"/>
                  </a:lnTo>
                  <a:lnTo>
                    <a:pt x="608" y="152"/>
                  </a:lnTo>
                  <a:lnTo>
                    <a:pt x="610" y="136"/>
                  </a:lnTo>
                  <a:lnTo>
                    <a:pt x="614" y="122"/>
                  </a:lnTo>
                  <a:lnTo>
                    <a:pt x="622" y="110"/>
                  </a:lnTo>
                  <a:lnTo>
                    <a:pt x="632" y="98"/>
                  </a:lnTo>
                  <a:lnTo>
                    <a:pt x="642" y="90"/>
                  </a:lnTo>
                  <a:lnTo>
                    <a:pt x="654" y="82"/>
                  </a:lnTo>
                  <a:lnTo>
                    <a:pt x="668" y="78"/>
                  </a:lnTo>
                  <a:lnTo>
                    <a:pt x="684" y="76"/>
                  </a:lnTo>
                  <a:lnTo>
                    <a:pt x="800" y="76"/>
                  </a:lnTo>
                  <a:lnTo>
                    <a:pt x="800" y="76"/>
                  </a:lnTo>
                  <a:lnTo>
                    <a:pt x="816" y="78"/>
                  </a:lnTo>
                  <a:lnTo>
                    <a:pt x="830" y="82"/>
                  </a:lnTo>
                  <a:lnTo>
                    <a:pt x="842" y="90"/>
                  </a:lnTo>
                  <a:lnTo>
                    <a:pt x="854" y="98"/>
                  </a:lnTo>
                  <a:lnTo>
                    <a:pt x="864" y="110"/>
                  </a:lnTo>
                  <a:lnTo>
                    <a:pt x="870" y="122"/>
                  </a:lnTo>
                  <a:lnTo>
                    <a:pt x="874" y="136"/>
                  </a:lnTo>
                  <a:lnTo>
                    <a:pt x="876" y="152"/>
                  </a:lnTo>
                  <a:lnTo>
                    <a:pt x="876" y="540"/>
                  </a:lnTo>
                  <a:lnTo>
                    <a:pt x="1012" y="540"/>
                  </a:lnTo>
                  <a:lnTo>
                    <a:pt x="1012" y="76"/>
                  </a:lnTo>
                  <a:lnTo>
                    <a:pt x="1012" y="76"/>
                  </a:lnTo>
                  <a:lnTo>
                    <a:pt x="1014" y="60"/>
                  </a:lnTo>
                  <a:lnTo>
                    <a:pt x="1018" y="46"/>
                  </a:lnTo>
                  <a:lnTo>
                    <a:pt x="1026" y="34"/>
                  </a:lnTo>
                  <a:lnTo>
                    <a:pt x="1034" y="22"/>
                  </a:lnTo>
                  <a:lnTo>
                    <a:pt x="1046" y="12"/>
                  </a:lnTo>
                  <a:lnTo>
                    <a:pt x="1058" y="6"/>
                  </a:lnTo>
                  <a:lnTo>
                    <a:pt x="1072" y="2"/>
                  </a:lnTo>
                  <a:lnTo>
                    <a:pt x="1088" y="0"/>
                  </a:lnTo>
                  <a:lnTo>
                    <a:pt x="1204" y="0"/>
                  </a:lnTo>
                  <a:lnTo>
                    <a:pt x="1204" y="0"/>
                  </a:lnTo>
                  <a:lnTo>
                    <a:pt x="1220" y="2"/>
                  </a:lnTo>
                  <a:lnTo>
                    <a:pt x="1234" y="6"/>
                  </a:lnTo>
                  <a:lnTo>
                    <a:pt x="1246" y="12"/>
                  </a:lnTo>
                  <a:lnTo>
                    <a:pt x="1258" y="22"/>
                  </a:lnTo>
                  <a:lnTo>
                    <a:pt x="1266" y="34"/>
                  </a:lnTo>
                  <a:lnTo>
                    <a:pt x="1274" y="46"/>
                  </a:lnTo>
                  <a:lnTo>
                    <a:pt x="1278" y="60"/>
                  </a:lnTo>
                  <a:lnTo>
                    <a:pt x="1280" y="76"/>
                  </a:lnTo>
                  <a:lnTo>
                    <a:pt x="1280" y="540"/>
                  </a:lnTo>
                  <a:lnTo>
                    <a:pt x="1332" y="540"/>
                  </a:lnTo>
                  <a:lnTo>
                    <a:pt x="1332" y="540"/>
                  </a:lnTo>
                  <a:lnTo>
                    <a:pt x="1342" y="542"/>
                  </a:lnTo>
                  <a:lnTo>
                    <a:pt x="1352" y="544"/>
                  </a:lnTo>
                  <a:lnTo>
                    <a:pt x="1362" y="550"/>
                  </a:lnTo>
                  <a:lnTo>
                    <a:pt x="1370" y="556"/>
                  </a:lnTo>
                  <a:lnTo>
                    <a:pt x="1376" y="564"/>
                  </a:lnTo>
                  <a:lnTo>
                    <a:pt x="1380" y="572"/>
                  </a:lnTo>
                  <a:lnTo>
                    <a:pt x="1384" y="582"/>
                  </a:lnTo>
                  <a:lnTo>
                    <a:pt x="1384" y="594"/>
                  </a:lnTo>
                  <a:lnTo>
                    <a:pt x="1384" y="594"/>
                  </a:lnTo>
                  <a:lnTo>
                    <a:pt x="1384" y="604"/>
                  </a:lnTo>
                  <a:lnTo>
                    <a:pt x="1380" y="614"/>
                  </a:lnTo>
                  <a:lnTo>
                    <a:pt x="1376" y="622"/>
                  </a:lnTo>
                  <a:lnTo>
                    <a:pt x="1370" y="630"/>
                  </a:lnTo>
                  <a:lnTo>
                    <a:pt x="1362" y="636"/>
                  </a:lnTo>
                  <a:lnTo>
                    <a:pt x="1352" y="642"/>
                  </a:lnTo>
                  <a:lnTo>
                    <a:pt x="1342" y="644"/>
                  </a:lnTo>
                  <a:lnTo>
                    <a:pt x="1332" y="646"/>
                  </a:lnTo>
                  <a:lnTo>
                    <a:pt x="1332" y="646"/>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20" name="Freeform 6">
              <a:extLst>
                <a:ext uri="{FF2B5EF4-FFF2-40B4-BE49-F238E27FC236}">
                  <a16:creationId xmlns:a16="http://schemas.microsoft.com/office/drawing/2014/main" id="{2F28E4E1-C3DC-4182-B400-7F4EA1712505}"/>
                </a:ext>
              </a:extLst>
            </p:cNvPr>
            <p:cNvSpPr>
              <a:spLocks noEditPoints="1"/>
            </p:cNvSpPr>
            <p:nvPr userDrawn="1"/>
          </p:nvSpPr>
          <p:spPr bwMode="auto">
            <a:xfrm>
              <a:off x="10277498" y="6534291"/>
              <a:ext cx="109580" cy="109565"/>
            </a:xfrm>
            <a:custGeom>
              <a:avLst/>
              <a:gdLst>
                <a:gd name="T0" fmla="*/ 152 w 304"/>
                <a:gd name="T1" fmla="*/ 304 h 304"/>
                <a:gd name="T2" fmla="*/ 122 w 304"/>
                <a:gd name="T3" fmla="*/ 302 h 304"/>
                <a:gd name="T4" fmla="*/ 92 w 304"/>
                <a:gd name="T5" fmla="*/ 292 h 304"/>
                <a:gd name="T6" fmla="*/ 66 w 304"/>
                <a:gd name="T7" fmla="*/ 278 h 304"/>
                <a:gd name="T8" fmla="*/ 44 w 304"/>
                <a:gd name="T9" fmla="*/ 260 h 304"/>
                <a:gd name="T10" fmla="*/ 26 w 304"/>
                <a:gd name="T11" fmla="*/ 238 h 304"/>
                <a:gd name="T12" fmla="*/ 12 w 304"/>
                <a:gd name="T13" fmla="*/ 212 h 304"/>
                <a:gd name="T14" fmla="*/ 2 w 304"/>
                <a:gd name="T15" fmla="*/ 182 h 304"/>
                <a:gd name="T16" fmla="*/ 0 w 304"/>
                <a:gd name="T17" fmla="*/ 152 h 304"/>
                <a:gd name="T18" fmla="*/ 0 w 304"/>
                <a:gd name="T19" fmla="*/ 136 h 304"/>
                <a:gd name="T20" fmla="*/ 6 w 304"/>
                <a:gd name="T21" fmla="*/ 106 h 304"/>
                <a:gd name="T22" fmla="*/ 18 w 304"/>
                <a:gd name="T23" fmla="*/ 80 h 304"/>
                <a:gd name="T24" fmla="*/ 34 w 304"/>
                <a:gd name="T25" fmla="*/ 56 h 304"/>
                <a:gd name="T26" fmla="*/ 56 w 304"/>
                <a:gd name="T27" fmla="*/ 34 h 304"/>
                <a:gd name="T28" fmla="*/ 80 w 304"/>
                <a:gd name="T29" fmla="*/ 18 h 304"/>
                <a:gd name="T30" fmla="*/ 106 w 304"/>
                <a:gd name="T31" fmla="*/ 6 h 304"/>
                <a:gd name="T32" fmla="*/ 136 w 304"/>
                <a:gd name="T33" fmla="*/ 0 h 304"/>
                <a:gd name="T34" fmla="*/ 152 w 304"/>
                <a:gd name="T35" fmla="*/ 0 h 304"/>
                <a:gd name="T36" fmla="*/ 182 w 304"/>
                <a:gd name="T37" fmla="*/ 2 h 304"/>
                <a:gd name="T38" fmla="*/ 212 w 304"/>
                <a:gd name="T39" fmla="*/ 12 h 304"/>
                <a:gd name="T40" fmla="*/ 238 w 304"/>
                <a:gd name="T41" fmla="*/ 26 h 304"/>
                <a:gd name="T42" fmla="*/ 260 w 304"/>
                <a:gd name="T43" fmla="*/ 44 h 304"/>
                <a:gd name="T44" fmla="*/ 278 w 304"/>
                <a:gd name="T45" fmla="*/ 66 h 304"/>
                <a:gd name="T46" fmla="*/ 292 w 304"/>
                <a:gd name="T47" fmla="*/ 92 h 304"/>
                <a:gd name="T48" fmla="*/ 302 w 304"/>
                <a:gd name="T49" fmla="*/ 122 h 304"/>
                <a:gd name="T50" fmla="*/ 304 w 304"/>
                <a:gd name="T51" fmla="*/ 152 h 304"/>
                <a:gd name="T52" fmla="*/ 304 w 304"/>
                <a:gd name="T53" fmla="*/ 168 h 304"/>
                <a:gd name="T54" fmla="*/ 298 w 304"/>
                <a:gd name="T55" fmla="*/ 198 h 304"/>
                <a:gd name="T56" fmla="*/ 286 w 304"/>
                <a:gd name="T57" fmla="*/ 224 h 304"/>
                <a:gd name="T58" fmla="*/ 270 w 304"/>
                <a:gd name="T59" fmla="*/ 250 h 304"/>
                <a:gd name="T60" fmla="*/ 250 w 304"/>
                <a:gd name="T61" fmla="*/ 270 h 304"/>
                <a:gd name="T62" fmla="*/ 224 w 304"/>
                <a:gd name="T63" fmla="*/ 286 h 304"/>
                <a:gd name="T64" fmla="*/ 198 w 304"/>
                <a:gd name="T65" fmla="*/ 298 h 304"/>
                <a:gd name="T66" fmla="*/ 168 w 304"/>
                <a:gd name="T67" fmla="*/ 304 h 304"/>
                <a:gd name="T68" fmla="*/ 152 w 304"/>
                <a:gd name="T69" fmla="*/ 304 h 304"/>
                <a:gd name="T70" fmla="*/ 152 w 304"/>
                <a:gd name="T71" fmla="*/ 104 h 304"/>
                <a:gd name="T72" fmla="*/ 134 w 304"/>
                <a:gd name="T73" fmla="*/ 108 h 304"/>
                <a:gd name="T74" fmla="*/ 118 w 304"/>
                <a:gd name="T75" fmla="*/ 118 h 304"/>
                <a:gd name="T76" fmla="*/ 108 w 304"/>
                <a:gd name="T77" fmla="*/ 134 h 304"/>
                <a:gd name="T78" fmla="*/ 104 w 304"/>
                <a:gd name="T79" fmla="*/ 152 h 304"/>
                <a:gd name="T80" fmla="*/ 106 w 304"/>
                <a:gd name="T81" fmla="*/ 162 h 304"/>
                <a:gd name="T82" fmla="*/ 112 w 304"/>
                <a:gd name="T83" fmla="*/ 178 h 304"/>
                <a:gd name="T84" fmla="*/ 126 w 304"/>
                <a:gd name="T85" fmla="*/ 192 h 304"/>
                <a:gd name="T86" fmla="*/ 142 w 304"/>
                <a:gd name="T87" fmla="*/ 198 h 304"/>
                <a:gd name="T88" fmla="*/ 152 w 304"/>
                <a:gd name="T89" fmla="*/ 200 h 304"/>
                <a:gd name="T90" fmla="*/ 170 w 304"/>
                <a:gd name="T91" fmla="*/ 196 h 304"/>
                <a:gd name="T92" fmla="*/ 186 w 304"/>
                <a:gd name="T93" fmla="*/ 186 h 304"/>
                <a:gd name="T94" fmla="*/ 196 w 304"/>
                <a:gd name="T95" fmla="*/ 170 h 304"/>
                <a:gd name="T96" fmla="*/ 200 w 304"/>
                <a:gd name="T97" fmla="*/ 152 h 304"/>
                <a:gd name="T98" fmla="*/ 198 w 304"/>
                <a:gd name="T99" fmla="*/ 142 h 304"/>
                <a:gd name="T100" fmla="*/ 192 w 304"/>
                <a:gd name="T101" fmla="*/ 126 h 304"/>
                <a:gd name="T102" fmla="*/ 178 w 304"/>
                <a:gd name="T103" fmla="*/ 112 h 304"/>
                <a:gd name="T104" fmla="*/ 162 w 304"/>
                <a:gd name="T105" fmla="*/ 106 h 304"/>
                <a:gd name="T106" fmla="*/ 152 w 304"/>
                <a:gd name="T107" fmla="*/ 1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4">
                  <a:moveTo>
                    <a:pt x="152" y="304"/>
                  </a:moveTo>
                  <a:lnTo>
                    <a:pt x="152" y="304"/>
                  </a:lnTo>
                  <a:lnTo>
                    <a:pt x="136" y="304"/>
                  </a:lnTo>
                  <a:lnTo>
                    <a:pt x="122" y="302"/>
                  </a:lnTo>
                  <a:lnTo>
                    <a:pt x="106" y="298"/>
                  </a:lnTo>
                  <a:lnTo>
                    <a:pt x="92" y="292"/>
                  </a:lnTo>
                  <a:lnTo>
                    <a:pt x="80" y="286"/>
                  </a:lnTo>
                  <a:lnTo>
                    <a:pt x="66" y="278"/>
                  </a:lnTo>
                  <a:lnTo>
                    <a:pt x="56" y="270"/>
                  </a:lnTo>
                  <a:lnTo>
                    <a:pt x="44" y="260"/>
                  </a:lnTo>
                  <a:lnTo>
                    <a:pt x="34" y="250"/>
                  </a:lnTo>
                  <a:lnTo>
                    <a:pt x="26" y="238"/>
                  </a:lnTo>
                  <a:lnTo>
                    <a:pt x="18" y="224"/>
                  </a:lnTo>
                  <a:lnTo>
                    <a:pt x="12" y="212"/>
                  </a:lnTo>
                  <a:lnTo>
                    <a:pt x="6" y="198"/>
                  </a:lnTo>
                  <a:lnTo>
                    <a:pt x="2" y="182"/>
                  </a:lnTo>
                  <a:lnTo>
                    <a:pt x="0" y="168"/>
                  </a:lnTo>
                  <a:lnTo>
                    <a:pt x="0" y="152"/>
                  </a:lnTo>
                  <a:lnTo>
                    <a:pt x="0" y="152"/>
                  </a:lnTo>
                  <a:lnTo>
                    <a:pt x="0" y="136"/>
                  </a:lnTo>
                  <a:lnTo>
                    <a:pt x="2" y="122"/>
                  </a:lnTo>
                  <a:lnTo>
                    <a:pt x="6" y="106"/>
                  </a:lnTo>
                  <a:lnTo>
                    <a:pt x="12" y="92"/>
                  </a:lnTo>
                  <a:lnTo>
                    <a:pt x="18" y="80"/>
                  </a:lnTo>
                  <a:lnTo>
                    <a:pt x="26" y="66"/>
                  </a:lnTo>
                  <a:lnTo>
                    <a:pt x="34" y="56"/>
                  </a:lnTo>
                  <a:lnTo>
                    <a:pt x="44" y="44"/>
                  </a:lnTo>
                  <a:lnTo>
                    <a:pt x="56" y="34"/>
                  </a:lnTo>
                  <a:lnTo>
                    <a:pt x="66" y="26"/>
                  </a:lnTo>
                  <a:lnTo>
                    <a:pt x="80" y="18"/>
                  </a:lnTo>
                  <a:lnTo>
                    <a:pt x="92" y="12"/>
                  </a:lnTo>
                  <a:lnTo>
                    <a:pt x="106" y="6"/>
                  </a:lnTo>
                  <a:lnTo>
                    <a:pt x="122" y="2"/>
                  </a:lnTo>
                  <a:lnTo>
                    <a:pt x="136" y="0"/>
                  </a:lnTo>
                  <a:lnTo>
                    <a:pt x="152" y="0"/>
                  </a:lnTo>
                  <a:lnTo>
                    <a:pt x="152" y="0"/>
                  </a:lnTo>
                  <a:lnTo>
                    <a:pt x="168" y="0"/>
                  </a:lnTo>
                  <a:lnTo>
                    <a:pt x="182" y="2"/>
                  </a:lnTo>
                  <a:lnTo>
                    <a:pt x="198" y="6"/>
                  </a:lnTo>
                  <a:lnTo>
                    <a:pt x="212" y="12"/>
                  </a:lnTo>
                  <a:lnTo>
                    <a:pt x="224" y="18"/>
                  </a:lnTo>
                  <a:lnTo>
                    <a:pt x="238" y="26"/>
                  </a:lnTo>
                  <a:lnTo>
                    <a:pt x="250" y="34"/>
                  </a:lnTo>
                  <a:lnTo>
                    <a:pt x="260" y="44"/>
                  </a:lnTo>
                  <a:lnTo>
                    <a:pt x="270" y="56"/>
                  </a:lnTo>
                  <a:lnTo>
                    <a:pt x="278" y="66"/>
                  </a:lnTo>
                  <a:lnTo>
                    <a:pt x="286" y="80"/>
                  </a:lnTo>
                  <a:lnTo>
                    <a:pt x="292" y="92"/>
                  </a:lnTo>
                  <a:lnTo>
                    <a:pt x="298" y="106"/>
                  </a:lnTo>
                  <a:lnTo>
                    <a:pt x="302" y="122"/>
                  </a:lnTo>
                  <a:lnTo>
                    <a:pt x="304" y="136"/>
                  </a:lnTo>
                  <a:lnTo>
                    <a:pt x="304" y="152"/>
                  </a:lnTo>
                  <a:lnTo>
                    <a:pt x="304" y="152"/>
                  </a:lnTo>
                  <a:lnTo>
                    <a:pt x="304" y="168"/>
                  </a:lnTo>
                  <a:lnTo>
                    <a:pt x="302" y="182"/>
                  </a:lnTo>
                  <a:lnTo>
                    <a:pt x="298" y="198"/>
                  </a:lnTo>
                  <a:lnTo>
                    <a:pt x="292" y="212"/>
                  </a:lnTo>
                  <a:lnTo>
                    <a:pt x="286" y="224"/>
                  </a:lnTo>
                  <a:lnTo>
                    <a:pt x="278" y="238"/>
                  </a:lnTo>
                  <a:lnTo>
                    <a:pt x="270" y="250"/>
                  </a:lnTo>
                  <a:lnTo>
                    <a:pt x="260" y="260"/>
                  </a:lnTo>
                  <a:lnTo>
                    <a:pt x="250" y="270"/>
                  </a:lnTo>
                  <a:lnTo>
                    <a:pt x="238" y="278"/>
                  </a:lnTo>
                  <a:lnTo>
                    <a:pt x="224" y="286"/>
                  </a:lnTo>
                  <a:lnTo>
                    <a:pt x="212" y="292"/>
                  </a:lnTo>
                  <a:lnTo>
                    <a:pt x="198" y="298"/>
                  </a:lnTo>
                  <a:lnTo>
                    <a:pt x="182" y="302"/>
                  </a:lnTo>
                  <a:lnTo>
                    <a:pt x="168" y="304"/>
                  </a:lnTo>
                  <a:lnTo>
                    <a:pt x="152" y="304"/>
                  </a:lnTo>
                  <a:lnTo>
                    <a:pt x="152" y="304"/>
                  </a:lnTo>
                  <a:close/>
                  <a:moveTo>
                    <a:pt x="152" y="104"/>
                  </a:moveTo>
                  <a:lnTo>
                    <a:pt x="152" y="104"/>
                  </a:lnTo>
                  <a:lnTo>
                    <a:pt x="142" y="106"/>
                  </a:lnTo>
                  <a:lnTo>
                    <a:pt x="134" y="108"/>
                  </a:lnTo>
                  <a:lnTo>
                    <a:pt x="126" y="112"/>
                  </a:lnTo>
                  <a:lnTo>
                    <a:pt x="118" y="118"/>
                  </a:lnTo>
                  <a:lnTo>
                    <a:pt x="112" y="126"/>
                  </a:lnTo>
                  <a:lnTo>
                    <a:pt x="108" y="134"/>
                  </a:lnTo>
                  <a:lnTo>
                    <a:pt x="106" y="142"/>
                  </a:lnTo>
                  <a:lnTo>
                    <a:pt x="104" y="152"/>
                  </a:lnTo>
                  <a:lnTo>
                    <a:pt x="104" y="152"/>
                  </a:lnTo>
                  <a:lnTo>
                    <a:pt x="106" y="162"/>
                  </a:lnTo>
                  <a:lnTo>
                    <a:pt x="108" y="170"/>
                  </a:lnTo>
                  <a:lnTo>
                    <a:pt x="112" y="178"/>
                  </a:lnTo>
                  <a:lnTo>
                    <a:pt x="118" y="186"/>
                  </a:lnTo>
                  <a:lnTo>
                    <a:pt x="126" y="192"/>
                  </a:lnTo>
                  <a:lnTo>
                    <a:pt x="134" y="196"/>
                  </a:lnTo>
                  <a:lnTo>
                    <a:pt x="142" y="198"/>
                  </a:lnTo>
                  <a:lnTo>
                    <a:pt x="152" y="200"/>
                  </a:lnTo>
                  <a:lnTo>
                    <a:pt x="152" y="200"/>
                  </a:lnTo>
                  <a:lnTo>
                    <a:pt x="162" y="198"/>
                  </a:lnTo>
                  <a:lnTo>
                    <a:pt x="170" y="196"/>
                  </a:lnTo>
                  <a:lnTo>
                    <a:pt x="178" y="192"/>
                  </a:lnTo>
                  <a:lnTo>
                    <a:pt x="186" y="186"/>
                  </a:lnTo>
                  <a:lnTo>
                    <a:pt x="192" y="178"/>
                  </a:lnTo>
                  <a:lnTo>
                    <a:pt x="196" y="170"/>
                  </a:lnTo>
                  <a:lnTo>
                    <a:pt x="198" y="162"/>
                  </a:lnTo>
                  <a:lnTo>
                    <a:pt x="200" y="152"/>
                  </a:lnTo>
                  <a:lnTo>
                    <a:pt x="200" y="152"/>
                  </a:lnTo>
                  <a:lnTo>
                    <a:pt x="198" y="142"/>
                  </a:lnTo>
                  <a:lnTo>
                    <a:pt x="196" y="134"/>
                  </a:lnTo>
                  <a:lnTo>
                    <a:pt x="192" y="126"/>
                  </a:lnTo>
                  <a:lnTo>
                    <a:pt x="186" y="118"/>
                  </a:lnTo>
                  <a:lnTo>
                    <a:pt x="178" y="112"/>
                  </a:lnTo>
                  <a:lnTo>
                    <a:pt x="170" y="108"/>
                  </a:lnTo>
                  <a:lnTo>
                    <a:pt x="162" y="106"/>
                  </a:lnTo>
                  <a:lnTo>
                    <a:pt x="152" y="104"/>
                  </a:lnTo>
                  <a:lnTo>
                    <a:pt x="152" y="104"/>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21" name="Freeform 7">
              <a:extLst>
                <a:ext uri="{FF2B5EF4-FFF2-40B4-BE49-F238E27FC236}">
                  <a16:creationId xmlns:a16="http://schemas.microsoft.com/office/drawing/2014/main" id="{D659313D-9357-4AFD-BCB9-56EBAE89D85D}"/>
                </a:ext>
              </a:extLst>
            </p:cNvPr>
            <p:cNvSpPr>
              <a:spLocks noEditPoints="1"/>
            </p:cNvSpPr>
            <p:nvPr userDrawn="1"/>
          </p:nvSpPr>
          <p:spPr bwMode="auto">
            <a:xfrm>
              <a:off x="10423125" y="6575378"/>
              <a:ext cx="109580" cy="110286"/>
            </a:xfrm>
            <a:custGeom>
              <a:avLst/>
              <a:gdLst>
                <a:gd name="T0" fmla="*/ 152 w 304"/>
                <a:gd name="T1" fmla="*/ 306 h 306"/>
                <a:gd name="T2" fmla="*/ 120 w 304"/>
                <a:gd name="T3" fmla="*/ 302 h 306"/>
                <a:gd name="T4" fmla="*/ 92 w 304"/>
                <a:gd name="T5" fmla="*/ 294 h 306"/>
                <a:gd name="T6" fmla="*/ 66 w 304"/>
                <a:gd name="T7" fmla="*/ 280 h 306"/>
                <a:gd name="T8" fmla="*/ 44 w 304"/>
                <a:gd name="T9" fmla="*/ 262 h 306"/>
                <a:gd name="T10" fmla="*/ 26 w 304"/>
                <a:gd name="T11" fmla="*/ 238 h 306"/>
                <a:gd name="T12" fmla="*/ 12 w 304"/>
                <a:gd name="T13" fmla="*/ 212 h 306"/>
                <a:gd name="T14" fmla="*/ 2 w 304"/>
                <a:gd name="T15" fmla="*/ 184 h 306"/>
                <a:gd name="T16" fmla="*/ 0 w 304"/>
                <a:gd name="T17" fmla="*/ 154 h 306"/>
                <a:gd name="T18" fmla="*/ 0 w 304"/>
                <a:gd name="T19" fmla="*/ 138 h 306"/>
                <a:gd name="T20" fmla="*/ 6 w 304"/>
                <a:gd name="T21" fmla="*/ 108 h 306"/>
                <a:gd name="T22" fmla="*/ 18 w 304"/>
                <a:gd name="T23" fmla="*/ 80 h 306"/>
                <a:gd name="T24" fmla="*/ 34 w 304"/>
                <a:gd name="T25" fmla="*/ 56 h 306"/>
                <a:gd name="T26" fmla="*/ 54 w 304"/>
                <a:gd name="T27" fmla="*/ 36 h 306"/>
                <a:gd name="T28" fmla="*/ 78 w 304"/>
                <a:gd name="T29" fmla="*/ 20 h 306"/>
                <a:gd name="T30" fmla="*/ 106 w 304"/>
                <a:gd name="T31" fmla="*/ 8 h 306"/>
                <a:gd name="T32" fmla="*/ 136 w 304"/>
                <a:gd name="T33" fmla="*/ 2 h 306"/>
                <a:gd name="T34" fmla="*/ 152 w 304"/>
                <a:gd name="T35" fmla="*/ 0 h 306"/>
                <a:gd name="T36" fmla="*/ 182 w 304"/>
                <a:gd name="T37" fmla="*/ 4 h 306"/>
                <a:gd name="T38" fmla="*/ 212 w 304"/>
                <a:gd name="T39" fmla="*/ 12 h 306"/>
                <a:gd name="T40" fmla="*/ 236 w 304"/>
                <a:gd name="T41" fmla="*/ 26 h 306"/>
                <a:gd name="T42" fmla="*/ 260 w 304"/>
                <a:gd name="T43" fmla="*/ 46 h 306"/>
                <a:gd name="T44" fmla="*/ 278 w 304"/>
                <a:gd name="T45" fmla="*/ 68 h 306"/>
                <a:gd name="T46" fmla="*/ 292 w 304"/>
                <a:gd name="T47" fmla="*/ 94 h 306"/>
                <a:gd name="T48" fmla="*/ 302 w 304"/>
                <a:gd name="T49" fmla="*/ 122 h 306"/>
                <a:gd name="T50" fmla="*/ 304 w 304"/>
                <a:gd name="T51" fmla="*/ 154 h 306"/>
                <a:gd name="T52" fmla="*/ 304 w 304"/>
                <a:gd name="T53" fmla="*/ 168 h 306"/>
                <a:gd name="T54" fmla="*/ 298 w 304"/>
                <a:gd name="T55" fmla="*/ 198 h 306"/>
                <a:gd name="T56" fmla="*/ 286 w 304"/>
                <a:gd name="T57" fmla="*/ 226 h 306"/>
                <a:gd name="T58" fmla="*/ 270 w 304"/>
                <a:gd name="T59" fmla="*/ 250 h 306"/>
                <a:gd name="T60" fmla="*/ 248 w 304"/>
                <a:gd name="T61" fmla="*/ 272 h 306"/>
                <a:gd name="T62" fmla="*/ 224 w 304"/>
                <a:gd name="T63" fmla="*/ 288 h 306"/>
                <a:gd name="T64" fmla="*/ 198 w 304"/>
                <a:gd name="T65" fmla="*/ 300 h 306"/>
                <a:gd name="T66" fmla="*/ 168 w 304"/>
                <a:gd name="T67" fmla="*/ 306 h 306"/>
                <a:gd name="T68" fmla="*/ 152 w 304"/>
                <a:gd name="T69" fmla="*/ 306 h 306"/>
                <a:gd name="T70" fmla="*/ 152 w 304"/>
                <a:gd name="T71" fmla="*/ 106 h 306"/>
                <a:gd name="T72" fmla="*/ 134 w 304"/>
                <a:gd name="T73" fmla="*/ 110 h 306"/>
                <a:gd name="T74" fmla="*/ 118 w 304"/>
                <a:gd name="T75" fmla="*/ 120 h 306"/>
                <a:gd name="T76" fmla="*/ 108 w 304"/>
                <a:gd name="T77" fmla="*/ 134 h 306"/>
                <a:gd name="T78" fmla="*/ 104 w 304"/>
                <a:gd name="T79" fmla="*/ 154 h 306"/>
                <a:gd name="T80" fmla="*/ 106 w 304"/>
                <a:gd name="T81" fmla="*/ 164 h 306"/>
                <a:gd name="T82" fmla="*/ 112 w 304"/>
                <a:gd name="T83" fmla="*/ 180 h 306"/>
                <a:gd name="T84" fmla="*/ 126 w 304"/>
                <a:gd name="T85" fmla="*/ 192 h 306"/>
                <a:gd name="T86" fmla="*/ 142 w 304"/>
                <a:gd name="T87" fmla="*/ 200 h 306"/>
                <a:gd name="T88" fmla="*/ 152 w 304"/>
                <a:gd name="T89" fmla="*/ 202 h 306"/>
                <a:gd name="T90" fmla="*/ 170 w 304"/>
                <a:gd name="T91" fmla="*/ 198 h 306"/>
                <a:gd name="T92" fmla="*/ 186 w 304"/>
                <a:gd name="T93" fmla="*/ 188 h 306"/>
                <a:gd name="T94" fmla="*/ 196 w 304"/>
                <a:gd name="T95" fmla="*/ 172 h 306"/>
                <a:gd name="T96" fmla="*/ 200 w 304"/>
                <a:gd name="T97" fmla="*/ 154 h 306"/>
                <a:gd name="T98" fmla="*/ 198 w 304"/>
                <a:gd name="T99" fmla="*/ 144 h 306"/>
                <a:gd name="T100" fmla="*/ 192 w 304"/>
                <a:gd name="T101" fmla="*/ 126 h 306"/>
                <a:gd name="T102" fmla="*/ 178 w 304"/>
                <a:gd name="T103" fmla="*/ 114 h 306"/>
                <a:gd name="T104" fmla="*/ 162 w 304"/>
                <a:gd name="T105" fmla="*/ 106 h 306"/>
                <a:gd name="T106" fmla="*/ 152 w 304"/>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6">
                  <a:moveTo>
                    <a:pt x="152" y="306"/>
                  </a:moveTo>
                  <a:lnTo>
                    <a:pt x="152" y="306"/>
                  </a:lnTo>
                  <a:lnTo>
                    <a:pt x="136" y="306"/>
                  </a:lnTo>
                  <a:lnTo>
                    <a:pt x="120" y="302"/>
                  </a:lnTo>
                  <a:lnTo>
                    <a:pt x="106" y="300"/>
                  </a:lnTo>
                  <a:lnTo>
                    <a:pt x="92" y="294"/>
                  </a:lnTo>
                  <a:lnTo>
                    <a:pt x="78" y="288"/>
                  </a:lnTo>
                  <a:lnTo>
                    <a:pt x="66" y="280"/>
                  </a:lnTo>
                  <a:lnTo>
                    <a:pt x="54" y="272"/>
                  </a:lnTo>
                  <a:lnTo>
                    <a:pt x="44" y="262"/>
                  </a:lnTo>
                  <a:lnTo>
                    <a:pt x="34" y="250"/>
                  </a:lnTo>
                  <a:lnTo>
                    <a:pt x="26" y="238"/>
                  </a:lnTo>
                  <a:lnTo>
                    <a:pt x="18" y="226"/>
                  </a:lnTo>
                  <a:lnTo>
                    <a:pt x="12" y="212"/>
                  </a:lnTo>
                  <a:lnTo>
                    <a:pt x="6" y="198"/>
                  </a:lnTo>
                  <a:lnTo>
                    <a:pt x="2" y="184"/>
                  </a:lnTo>
                  <a:lnTo>
                    <a:pt x="0" y="168"/>
                  </a:lnTo>
                  <a:lnTo>
                    <a:pt x="0" y="154"/>
                  </a:lnTo>
                  <a:lnTo>
                    <a:pt x="0" y="154"/>
                  </a:lnTo>
                  <a:lnTo>
                    <a:pt x="0" y="138"/>
                  </a:lnTo>
                  <a:lnTo>
                    <a:pt x="2" y="122"/>
                  </a:lnTo>
                  <a:lnTo>
                    <a:pt x="6" y="108"/>
                  </a:lnTo>
                  <a:lnTo>
                    <a:pt x="12" y="94"/>
                  </a:lnTo>
                  <a:lnTo>
                    <a:pt x="18" y="80"/>
                  </a:lnTo>
                  <a:lnTo>
                    <a:pt x="26" y="68"/>
                  </a:lnTo>
                  <a:lnTo>
                    <a:pt x="34" y="56"/>
                  </a:lnTo>
                  <a:lnTo>
                    <a:pt x="44" y="46"/>
                  </a:lnTo>
                  <a:lnTo>
                    <a:pt x="54" y="36"/>
                  </a:lnTo>
                  <a:lnTo>
                    <a:pt x="66" y="26"/>
                  </a:lnTo>
                  <a:lnTo>
                    <a:pt x="78" y="20"/>
                  </a:lnTo>
                  <a:lnTo>
                    <a:pt x="92" y="12"/>
                  </a:lnTo>
                  <a:lnTo>
                    <a:pt x="106" y="8"/>
                  </a:lnTo>
                  <a:lnTo>
                    <a:pt x="120" y="4"/>
                  </a:lnTo>
                  <a:lnTo>
                    <a:pt x="136" y="2"/>
                  </a:lnTo>
                  <a:lnTo>
                    <a:pt x="152" y="0"/>
                  </a:lnTo>
                  <a:lnTo>
                    <a:pt x="152" y="0"/>
                  </a:lnTo>
                  <a:lnTo>
                    <a:pt x="168" y="2"/>
                  </a:lnTo>
                  <a:lnTo>
                    <a:pt x="182" y="4"/>
                  </a:lnTo>
                  <a:lnTo>
                    <a:pt x="198" y="8"/>
                  </a:lnTo>
                  <a:lnTo>
                    <a:pt x="212" y="12"/>
                  </a:lnTo>
                  <a:lnTo>
                    <a:pt x="224" y="20"/>
                  </a:lnTo>
                  <a:lnTo>
                    <a:pt x="236" y="26"/>
                  </a:lnTo>
                  <a:lnTo>
                    <a:pt x="248" y="36"/>
                  </a:lnTo>
                  <a:lnTo>
                    <a:pt x="260" y="46"/>
                  </a:lnTo>
                  <a:lnTo>
                    <a:pt x="270" y="56"/>
                  </a:lnTo>
                  <a:lnTo>
                    <a:pt x="278" y="68"/>
                  </a:lnTo>
                  <a:lnTo>
                    <a:pt x="286" y="80"/>
                  </a:lnTo>
                  <a:lnTo>
                    <a:pt x="292" y="94"/>
                  </a:lnTo>
                  <a:lnTo>
                    <a:pt x="298" y="108"/>
                  </a:lnTo>
                  <a:lnTo>
                    <a:pt x="302" y="122"/>
                  </a:lnTo>
                  <a:lnTo>
                    <a:pt x="304" y="138"/>
                  </a:lnTo>
                  <a:lnTo>
                    <a:pt x="304" y="154"/>
                  </a:lnTo>
                  <a:lnTo>
                    <a:pt x="304" y="154"/>
                  </a:lnTo>
                  <a:lnTo>
                    <a:pt x="304" y="168"/>
                  </a:lnTo>
                  <a:lnTo>
                    <a:pt x="302" y="184"/>
                  </a:lnTo>
                  <a:lnTo>
                    <a:pt x="298" y="198"/>
                  </a:lnTo>
                  <a:lnTo>
                    <a:pt x="292" y="212"/>
                  </a:lnTo>
                  <a:lnTo>
                    <a:pt x="286" y="226"/>
                  </a:lnTo>
                  <a:lnTo>
                    <a:pt x="278" y="238"/>
                  </a:lnTo>
                  <a:lnTo>
                    <a:pt x="270" y="250"/>
                  </a:lnTo>
                  <a:lnTo>
                    <a:pt x="260" y="262"/>
                  </a:lnTo>
                  <a:lnTo>
                    <a:pt x="248" y="272"/>
                  </a:lnTo>
                  <a:lnTo>
                    <a:pt x="236" y="280"/>
                  </a:lnTo>
                  <a:lnTo>
                    <a:pt x="224" y="288"/>
                  </a:lnTo>
                  <a:lnTo>
                    <a:pt x="212" y="294"/>
                  </a:lnTo>
                  <a:lnTo>
                    <a:pt x="198" y="300"/>
                  </a:lnTo>
                  <a:lnTo>
                    <a:pt x="182" y="302"/>
                  </a:lnTo>
                  <a:lnTo>
                    <a:pt x="168" y="306"/>
                  </a:lnTo>
                  <a:lnTo>
                    <a:pt x="152" y="306"/>
                  </a:lnTo>
                  <a:lnTo>
                    <a:pt x="152" y="306"/>
                  </a:lnTo>
                  <a:close/>
                  <a:moveTo>
                    <a:pt x="152" y="106"/>
                  </a:moveTo>
                  <a:lnTo>
                    <a:pt x="152" y="106"/>
                  </a:lnTo>
                  <a:lnTo>
                    <a:pt x="142" y="106"/>
                  </a:lnTo>
                  <a:lnTo>
                    <a:pt x="134" y="110"/>
                  </a:lnTo>
                  <a:lnTo>
                    <a:pt x="126" y="114"/>
                  </a:lnTo>
                  <a:lnTo>
                    <a:pt x="118" y="120"/>
                  </a:lnTo>
                  <a:lnTo>
                    <a:pt x="112" y="126"/>
                  </a:lnTo>
                  <a:lnTo>
                    <a:pt x="108" y="134"/>
                  </a:lnTo>
                  <a:lnTo>
                    <a:pt x="106" y="144"/>
                  </a:lnTo>
                  <a:lnTo>
                    <a:pt x="104" y="154"/>
                  </a:lnTo>
                  <a:lnTo>
                    <a:pt x="104" y="154"/>
                  </a:lnTo>
                  <a:lnTo>
                    <a:pt x="106" y="164"/>
                  </a:lnTo>
                  <a:lnTo>
                    <a:pt x="108" y="172"/>
                  </a:lnTo>
                  <a:lnTo>
                    <a:pt x="112" y="180"/>
                  </a:lnTo>
                  <a:lnTo>
                    <a:pt x="118" y="188"/>
                  </a:lnTo>
                  <a:lnTo>
                    <a:pt x="126" y="192"/>
                  </a:lnTo>
                  <a:lnTo>
                    <a:pt x="134" y="198"/>
                  </a:lnTo>
                  <a:lnTo>
                    <a:pt x="142" y="200"/>
                  </a:lnTo>
                  <a:lnTo>
                    <a:pt x="152" y="202"/>
                  </a:lnTo>
                  <a:lnTo>
                    <a:pt x="152" y="202"/>
                  </a:lnTo>
                  <a:lnTo>
                    <a:pt x="162" y="200"/>
                  </a:lnTo>
                  <a:lnTo>
                    <a:pt x="170" y="198"/>
                  </a:lnTo>
                  <a:lnTo>
                    <a:pt x="178" y="192"/>
                  </a:lnTo>
                  <a:lnTo>
                    <a:pt x="186" y="188"/>
                  </a:lnTo>
                  <a:lnTo>
                    <a:pt x="192" y="180"/>
                  </a:lnTo>
                  <a:lnTo>
                    <a:pt x="196" y="172"/>
                  </a:lnTo>
                  <a:lnTo>
                    <a:pt x="198" y="164"/>
                  </a:lnTo>
                  <a:lnTo>
                    <a:pt x="200" y="154"/>
                  </a:lnTo>
                  <a:lnTo>
                    <a:pt x="200" y="154"/>
                  </a:lnTo>
                  <a:lnTo>
                    <a:pt x="198" y="144"/>
                  </a:lnTo>
                  <a:lnTo>
                    <a:pt x="196" y="134"/>
                  </a:lnTo>
                  <a:lnTo>
                    <a:pt x="192" y="126"/>
                  </a:lnTo>
                  <a:lnTo>
                    <a:pt x="186" y="120"/>
                  </a:lnTo>
                  <a:lnTo>
                    <a:pt x="178" y="114"/>
                  </a:lnTo>
                  <a:lnTo>
                    <a:pt x="170" y="110"/>
                  </a:lnTo>
                  <a:lnTo>
                    <a:pt x="162" y="106"/>
                  </a:lnTo>
                  <a:lnTo>
                    <a:pt x="152" y="106"/>
                  </a:lnTo>
                  <a:lnTo>
                    <a:pt x="152" y="106"/>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22" name="Freeform 8">
              <a:extLst>
                <a:ext uri="{FF2B5EF4-FFF2-40B4-BE49-F238E27FC236}">
                  <a16:creationId xmlns:a16="http://schemas.microsoft.com/office/drawing/2014/main" id="{E3D3C8C0-C2D4-4005-B7E1-FD0D62E1F4FB}"/>
                </a:ext>
              </a:extLst>
            </p:cNvPr>
            <p:cNvSpPr>
              <a:spLocks noEditPoints="1"/>
            </p:cNvSpPr>
            <p:nvPr userDrawn="1"/>
          </p:nvSpPr>
          <p:spPr bwMode="auto">
            <a:xfrm>
              <a:off x="10568032" y="6489601"/>
              <a:ext cx="110301" cy="110286"/>
            </a:xfrm>
            <a:custGeom>
              <a:avLst/>
              <a:gdLst>
                <a:gd name="T0" fmla="*/ 154 w 306"/>
                <a:gd name="T1" fmla="*/ 306 h 306"/>
                <a:gd name="T2" fmla="*/ 122 w 306"/>
                <a:gd name="T3" fmla="*/ 302 h 306"/>
                <a:gd name="T4" fmla="*/ 94 w 306"/>
                <a:gd name="T5" fmla="*/ 294 h 306"/>
                <a:gd name="T6" fmla="*/ 68 w 306"/>
                <a:gd name="T7" fmla="*/ 280 h 306"/>
                <a:gd name="T8" fmla="*/ 46 w 306"/>
                <a:gd name="T9" fmla="*/ 262 h 306"/>
                <a:gd name="T10" fmla="*/ 26 w 306"/>
                <a:gd name="T11" fmla="*/ 238 h 306"/>
                <a:gd name="T12" fmla="*/ 12 w 306"/>
                <a:gd name="T13" fmla="*/ 212 h 306"/>
                <a:gd name="T14" fmla="*/ 4 w 306"/>
                <a:gd name="T15" fmla="*/ 184 h 306"/>
                <a:gd name="T16" fmla="*/ 0 w 306"/>
                <a:gd name="T17" fmla="*/ 154 h 306"/>
                <a:gd name="T18" fmla="*/ 2 w 306"/>
                <a:gd name="T19" fmla="*/ 138 h 306"/>
                <a:gd name="T20" fmla="*/ 8 w 306"/>
                <a:gd name="T21" fmla="*/ 108 h 306"/>
                <a:gd name="T22" fmla="*/ 18 w 306"/>
                <a:gd name="T23" fmla="*/ 80 h 306"/>
                <a:gd name="T24" fmla="*/ 36 w 306"/>
                <a:gd name="T25" fmla="*/ 56 h 306"/>
                <a:gd name="T26" fmla="*/ 56 w 306"/>
                <a:gd name="T27" fmla="*/ 36 h 306"/>
                <a:gd name="T28" fmla="*/ 80 w 306"/>
                <a:gd name="T29" fmla="*/ 18 h 306"/>
                <a:gd name="T30" fmla="*/ 108 w 306"/>
                <a:gd name="T31" fmla="*/ 8 h 306"/>
                <a:gd name="T32" fmla="*/ 138 w 306"/>
                <a:gd name="T33" fmla="*/ 2 h 306"/>
                <a:gd name="T34" fmla="*/ 154 w 306"/>
                <a:gd name="T35" fmla="*/ 0 h 306"/>
                <a:gd name="T36" fmla="*/ 184 w 306"/>
                <a:gd name="T37" fmla="*/ 4 h 306"/>
                <a:gd name="T38" fmla="*/ 212 w 306"/>
                <a:gd name="T39" fmla="*/ 12 h 306"/>
                <a:gd name="T40" fmla="*/ 238 w 306"/>
                <a:gd name="T41" fmla="*/ 26 h 306"/>
                <a:gd name="T42" fmla="*/ 260 w 306"/>
                <a:gd name="T43" fmla="*/ 46 h 306"/>
                <a:gd name="T44" fmla="*/ 280 w 306"/>
                <a:gd name="T45" fmla="*/ 68 h 306"/>
                <a:gd name="T46" fmla="*/ 294 w 306"/>
                <a:gd name="T47" fmla="*/ 94 h 306"/>
                <a:gd name="T48" fmla="*/ 302 w 306"/>
                <a:gd name="T49" fmla="*/ 122 h 306"/>
                <a:gd name="T50" fmla="*/ 306 w 306"/>
                <a:gd name="T51" fmla="*/ 154 h 306"/>
                <a:gd name="T52" fmla="*/ 304 w 306"/>
                <a:gd name="T53" fmla="*/ 168 h 306"/>
                <a:gd name="T54" fmla="*/ 298 w 306"/>
                <a:gd name="T55" fmla="*/ 198 h 306"/>
                <a:gd name="T56" fmla="*/ 288 w 306"/>
                <a:gd name="T57" fmla="*/ 226 h 306"/>
                <a:gd name="T58" fmla="*/ 270 w 306"/>
                <a:gd name="T59" fmla="*/ 250 h 306"/>
                <a:gd name="T60" fmla="*/ 250 w 306"/>
                <a:gd name="T61" fmla="*/ 270 h 306"/>
                <a:gd name="T62" fmla="*/ 226 w 306"/>
                <a:gd name="T63" fmla="*/ 288 h 306"/>
                <a:gd name="T64" fmla="*/ 198 w 306"/>
                <a:gd name="T65" fmla="*/ 298 h 306"/>
                <a:gd name="T66" fmla="*/ 168 w 306"/>
                <a:gd name="T67" fmla="*/ 306 h 306"/>
                <a:gd name="T68" fmla="*/ 154 w 306"/>
                <a:gd name="T69" fmla="*/ 306 h 306"/>
                <a:gd name="T70" fmla="*/ 154 w 306"/>
                <a:gd name="T71" fmla="*/ 106 h 306"/>
                <a:gd name="T72" fmla="*/ 134 w 306"/>
                <a:gd name="T73" fmla="*/ 110 h 306"/>
                <a:gd name="T74" fmla="*/ 120 w 306"/>
                <a:gd name="T75" fmla="*/ 120 h 306"/>
                <a:gd name="T76" fmla="*/ 110 w 306"/>
                <a:gd name="T77" fmla="*/ 134 h 306"/>
                <a:gd name="T78" fmla="*/ 106 w 306"/>
                <a:gd name="T79" fmla="*/ 154 h 306"/>
                <a:gd name="T80" fmla="*/ 106 w 306"/>
                <a:gd name="T81" fmla="*/ 162 h 306"/>
                <a:gd name="T82" fmla="*/ 114 w 306"/>
                <a:gd name="T83" fmla="*/ 180 h 306"/>
                <a:gd name="T84" fmla="*/ 126 w 306"/>
                <a:gd name="T85" fmla="*/ 192 h 306"/>
                <a:gd name="T86" fmla="*/ 144 w 306"/>
                <a:gd name="T87" fmla="*/ 200 h 306"/>
                <a:gd name="T88" fmla="*/ 154 w 306"/>
                <a:gd name="T89" fmla="*/ 200 h 306"/>
                <a:gd name="T90" fmla="*/ 172 w 306"/>
                <a:gd name="T91" fmla="*/ 198 h 306"/>
                <a:gd name="T92" fmla="*/ 186 w 306"/>
                <a:gd name="T93" fmla="*/ 186 h 306"/>
                <a:gd name="T94" fmla="*/ 196 w 306"/>
                <a:gd name="T95" fmla="*/ 172 h 306"/>
                <a:gd name="T96" fmla="*/ 200 w 306"/>
                <a:gd name="T97" fmla="*/ 154 h 306"/>
                <a:gd name="T98" fmla="*/ 200 w 306"/>
                <a:gd name="T99" fmla="*/ 144 h 306"/>
                <a:gd name="T100" fmla="*/ 192 w 306"/>
                <a:gd name="T101" fmla="*/ 126 h 306"/>
                <a:gd name="T102" fmla="*/ 180 w 306"/>
                <a:gd name="T103" fmla="*/ 114 h 306"/>
                <a:gd name="T104" fmla="*/ 162 w 306"/>
                <a:gd name="T105" fmla="*/ 106 h 306"/>
                <a:gd name="T106" fmla="*/ 154 w 306"/>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6" h="306">
                  <a:moveTo>
                    <a:pt x="154" y="306"/>
                  </a:moveTo>
                  <a:lnTo>
                    <a:pt x="154" y="306"/>
                  </a:lnTo>
                  <a:lnTo>
                    <a:pt x="138" y="306"/>
                  </a:lnTo>
                  <a:lnTo>
                    <a:pt x="122" y="302"/>
                  </a:lnTo>
                  <a:lnTo>
                    <a:pt x="108" y="298"/>
                  </a:lnTo>
                  <a:lnTo>
                    <a:pt x="94" y="294"/>
                  </a:lnTo>
                  <a:lnTo>
                    <a:pt x="80" y="288"/>
                  </a:lnTo>
                  <a:lnTo>
                    <a:pt x="68" y="280"/>
                  </a:lnTo>
                  <a:lnTo>
                    <a:pt x="56" y="270"/>
                  </a:lnTo>
                  <a:lnTo>
                    <a:pt x="46" y="262"/>
                  </a:lnTo>
                  <a:lnTo>
                    <a:pt x="36" y="250"/>
                  </a:lnTo>
                  <a:lnTo>
                    <a:pt x="26" y="238"/>
                  </a:lnTo>
                  <a:lnTo>
                    <a:pt x="18" y="226"/>
                  </a:lnTo>
                  <a:lnTo>
                    <a:pt x="12" y="212"/>
                  </a:lnTo>
                  <a:lnTo>
                    <a:pt x="8" y="198"/>
                  </a:lnTo>
                  <a:lnTo>
                    <a:pt x="4" y="184"/>
                  </a:lnTo>
                  <a:lnTo>
                    <a:pt x="2" y="168"/>
                  </a:lnTo>
                  <a:lnTo>
                    <a:pt x="0" y="154"/>
                  </a:lnTo>
                  <a:lnTo>
                    <a:pt x="0" y="154"/>
                  </a:lnTo>
                  <a:lnTo>
                    <a:pt x="2" y="138"/>
                  </a:lnTo>
                  <a:lnTo>
                    <a:pt x="4" y="122"/>
                  </a:lnTo>
                  <a:lnTo>
                    <a:pt x="8" y="108"/>
                  </a:lnTo>
                  <a:lnTo>
                    <a:pt x="12" y="94"/>
                  </a:lnTo>
                  <a:lnTo>
                    <a:pt x="18" y="80"/>
                  </a:lnTo>
                  <a:lnTo>
                    <a:pt x="26" y="68"/>
                  </a:lnTo>
                  <a:lnTo>
                    <a:pt x="36" y="56"/>
                  </a:lnTo>
                  <a:lnTo>
                    <a:pt x="46" y="46"/>
                  </a:lnTo>
                  <a:lnTo>
                    <a:pt x="56" y="36"/>
                  </a:lnTo>
                  <a:lnTo>
                    <a:pt x="68" y="26"/>
                  </a:lnTo>
                  <a:lnTo>
                    <a:pt x="80" y="18"/>
                  </a:lnTo>
                  <a:lnTo>
                    <a:pt x="94" y="12"/>
                  </a:lnTo>
                  <a:lnTo>
                    <a:pt x="108" y="8"/>
                  </a:lnTo>
                  <a:lnTo>
                    <a:pt x="122" y="4"/>
                  </a:lnTo>
                  <a:lnTo>
                    <a:pt x="138" y="2"/>
                  </a:lnTo>
                  <a:lnTo>
                    <a:pt x="154" y="0"/>
                  </a:lnTo>
                  <a:lnTo>
                    <a:pt x="154" y="0"/>
                  </a:lnTo>
                  <a:lnTo>
                    <a:pt x="168" y="2"/>
                  </a:lnTo>
                  <a:lnTo>
                    <a:pt x="184" y="4"/>
                  </a:lnTo>
                  <a:lnTo>
                    <a:pt x="198" y="8"/>
                  </a:lnTo>
                  <a:lnTo>
                    <a:pt x="212" y="12"/>
                  </a:lnTo>
                  <a:lnTo>
                    <a:pt x="226" y="18"/>
                  </a:lnTo>
                  <a:lnTo>
                    <a:pt x="238" y="26"/>
                  </a:lnTo>
                  <a:lnTo>
                    <a:pt x="250" y="36"/>
                  </a:lnTo>
                  <a:lnTo>
                    <a:pt x="260" y="46"/>
                  </a:lnTo>
                  <a:lnTo>
                    <a:pt x="270" y="56"/>
                  </a:lnTo>
                  <a:lnTo>
                    <a:pt x="280" y="68"/>
                  </a:lnTo>
                  <a:lnTo>
                    <a:pt x="288" y="80"/>
                  </a:lnTo>
                  <a:lnTo>
                    <a:pt x="294" y="94"/>
                  </a:lnTo>
                  <a:lnTo>
                    <a:pt x="298" y="108"/>
                  </a:lnTo>
                  <a:lnTo>
                    <a:pt x="302" y="122"/>
                  </a:lnTo>
                  <a:lnTo>
                    <a:pt x="304" y="138"/>
                  </a:lnTo>
                  <a:lnTo>
                    <a:pt x="306" y="154"/>
                  </a:lnTo>
                  <a:lnTo>
                    <a:pt x="306" y="154"/>
                  </a:lnTo>
                  <a:lnTo>
                    <a:pt x="304" y="168"/>
                  </a:lnTo>
                  <a:lnTo>
                    <a:pt x="302" y="184"/>
                  </a:lnTo>
                  <a:lnTo>
                    <a:pt x="298" y="198"/>
                  </a:lnTo>
                  <a:lnTo>
                    <a:pt x="294" y="212"/>
                  </a:lnTo>
                  <a:lnTo>
                    <a:pt x="288" y="226"/>
                  </a:lnTo>
                  <a:lnTo>
                    <a:pt x="280" y="238"/>
                  </a:lnTo>
                  <a:lnTo>
                    <a:pt x="270" y="250"/>
                  </a:lnTo>
                  <a:lnTo>
                    <a:pt x="260" y="262"/>
                  </a:lnTo>
                  <a:lnTo>
                    <a:pt x="250" y="270"/>
                  </a:lnTo>
                  <a:lnTo>
                    <a:pt x="238" y="280"/>
                  </a:lnTo>
                  <a:lnTo>
                    <a:pt x="226" y="288"/>
                  </a:lnTo>
                  <a:lnTo>
                    <a:pt x="212" y="294"/>
                  </a:lnTo>
                  <a:lnTo>
                    <a:pt x="198" y="298"/>
                  </a:lnTo>
                  <a:lnTo>
                    <a:pt x="184" y="302"/>
                  </a:lnTo>
                  <a:lnTo>
                    <a:pt x="168" y="306"/>
                  </a:lnTo>
                  <a:lnTo>
                    <a:pt x="154" y="306"/>
                  </a:lnTo>
                  <a:lnTo>
                    <a:pt x="154" y="306"/>
                  </a:lnTo>
                  <a:close/>
                  <a:moveTo>
                    <a:pt x="154" y="106"/>
                  </a:moveTo>
                  <a:lnTo>
                    <a:pt x="154" y="106"/>
                  </a:lnTo>
                  <a:lnTo>
                    <a:pt x="144" y="106"/>
                  </a:lnTo>
                  <a:lnTo>
                    <a:pt x="134" y="110"/>
                  </a:lnTo>
                  <a:lnTo>
                    <a:pt x="126" y="114"/>
                  </a:lnTo>
                  <a:lnTo>
                    <a:pt x="120" y="120"/>
                  </a:lnTo>
                  <a:lnTo>
                    <a:pt x="114" y="126"/>
                  </a:lnTo>
                  <a:lnTo>
                    <a:pt x="110" y="134"/>
                  </a:lnTo>
                  <a:lnTo>
                    <a:pt x="106" y="144"/>
                  </a:lnTo>
                  <a:lnTo>
                    <a:pt x="106" y="154"/>
                  </a:lnTo>
                  <a:lnTo>
                    <a:pt x="106" y="154"/>
                  </a:lnTo>
                  <a:lnTo>
                    <a:pt x="106" y="162"/>
                  </a:lnTo>
                  <a:lnTo>
                    <a:pt x="110" y="172"/>
                  </a:lnTo>
                  <a:lnTo>
                    <a:pt x="114" y="180"/>
                  </a:lnTo>
                  <a:lnTo>
                    <a:pt x="120" y="186"/>
                  </a:lnTo>
                  <a:lnTo>
                    <a:pt x="126" y="192"/>
                  </a:lnTo>
                  <a:lnTo>
                    <a:pt x="134" y="198"/>
                  </a:lnTo>
                  <a:lnTo>
                    <a:pt x="144" y="200"/>
                  </a:lnTo>
                  <a:lnTo>
                    <a:pt x="154" y="200"/>
                  </a:lnTo>
                  <a:lnTo>
                    <a:pt x="154" y="200"/>
                  </a:lnTo>
                  <a:lnTo>
                    <a:pt x="162" y="200"/>
                  </a:lnTo>
                  <a:lnTo>
                    <a:pt x="172" y="198"/>
                  </a:lnTo>
                  <a:lnTo>
                    <a:pt x="180" y="192"/>
                  </a:lnTo>
                  <a:lnTo>
                    <a:pt x="186" y="186"/>
                  </a:lnTo>
                  <a:lnTo>
                    <a:pt x="192" y="180"/>
                  </a:lnTo>
                  <a:lnTo>
                    <a:pt x="196" y="172"/>
                  </a:lnTo>
                  <a:lnTo>
                    <a:pt x="200" y="162"/>
                  </a:lnTo>
                  <a:lnTo>
                    <a:pt x="200" y="154"/>
                  </a:lnTo>
                  <a:lnTo>
                    <a:pt x="200" y="154"/>
                  </a:lnTo>
                  <a:lnTo>
                    <a:pt x="200" y="144"/>
                  </a:lnTo>
                  <a:lnTo>
                    <a:pt x="196" y="134"/>
                  </a:lnTo>
                  <a:lnTo>
                    <a:pt x="192" y="126"/>
                  </a:lnTo>
                  <a:lnTo>
                    <a:pt x="186" y="120"/>
                  </a:lnTo>
                  <a:lnTo>
                    <a:pt x="180" y="114"/>
                  </a:lnTo>
                  <a:lnTo>
                    <a:pt x="172" y="110"/>
                  </a:lnTo>
                  <a:lnTo>
                    <a:pt x="162" y="106"/>
                  </a:lnTo>
                  <a:lnTo>
                    <a:pt x="154" y="106"/>
                  </a:lnTo>
                  <a:lnTo>
                    <a:pt x="154" y="106"/>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23" name="Freeform 9">
              <a:extLst>
                <a:ext uri="{FF2B5EF4-FFF2-40B4-BE49-F238E27FC236}">
                  <a16:creationId xmlns:a16="http://schemas.microsoft.com/office/drawing/2014/main" id="{89BF9B6A-E28D-47C0-BB59-9D9338E52418}"/>
                </a:ext>
              </a:extLst>
            </p:cNvPr>
            <p:cNvSpPr>
              <a:spLocks/>
            </p:cNvSpPr>
            <p:nvPr userDrawn="1"/>
          </p:nvSpPr>
          <p:spPr bwMode="auto">
            <a:xfrm>
              <a:off x="10347429" y="6582585"/>
              <a:ext cx="113185" cy="61270"/>
            </a:xfrm>
            <a:custGeom>
              <a:avLst/>
              <a:gdLst>
                <a:gd name="T0" fmla="*/ 262 w 314"/>
                <a:gd name="T1" fmla="*/ 170 h 170"/>
                <a:gd name="T2" fmla="*/ 262 w 314"/>
                <a:gd name="T3" fmla="*/ 170 h 170"/>
                <a:gd name="T4" fmla="*/ 254 w 314"/>
                <a:gd name="T5" fmla="*/ 170 h 170"/>
                <a:gd name="T6" fmla="*/ 246 w 314"/>
                <a:gd name="T7" fmla="*/ 168 h 170"/>
                <a:gd name="T8" fmla="*/ 36 w 314"/>
                <a:gd name="T9" fmla="*/ 104 h 170"/>
                <a:gd name="T10" fmla="*/ 36 w 314"/>
                <a:gd name="T11" fmla="*/ 104 h 170"/>
                <a:gd name="T12" fmla="*/ 26 w 314"/>
                <a:gd name="T13" fmla="*/ 100 h 170"/>
                <a:gd name="T14" fmla="*/ 18 w 314"/>
                <a:gd name="T15" fmla="*/ 94 h 170"/>
                <a:gd name="T16" fmla="*/ 10 w 314"/>
                <a:gd name="T17" fmla="*/ 86 h 170"/>
                <a:gd name="T18" fmla="*/ 6 w 314"/>
                <a:gd name="T19" fmla="*/ 78 h 170"/>
                <a:gd name="T20" fmla="*/ 2 w 314"/>
                <a:gd name="T21" fmla="*/ 68 h 170"/>
                <a:gd name="T22" fmla="*/ 0 w 314"/>
                <a:gd name="T23" fmla="*/ 58 h 170"/>
                <a:gd name="T24" fmla="*/ 0 w 314"/>
                <a:gd name="T25" fmla="*/ 48 h 170"/>
                <a:gd name="T26" fmla="*/ 2 w 314"/>
                <a:gd name="T27" fmla="*/ 38 h 170"/>
                <a:gd name="T28" fmla="*/ 2 w 314"/>
                <a:gd name="T29" fmla="*/ 38 h 170"/>
                <a:gd name="T30" fmla="*/ 6 w 314"/>
                <a:gd name="T31" fmla="*/ 28 h 170"/>
                <a:gd name="T32" fmla="*/ 12 w 314"/>
                <a:gd name="T33" fmla="*/ 20 h 170"/>
                <a:gd name="T34" fmla="*/ 18 w 314"/>
                <a:gd name="T35" fmla="*/ 12 h 170"/>
                <a:gd name="T36" fmla="*/ 28 w 314"/>
                <a:gd name="T37" fmla="*/ 6 h 170"/>
                <a:gd name="T38" fmla="*/ 36 w 314"/>
                <a:gd name="T39" fmla="*/ 2 h 170"/>
                <a:gd name="T40" fmla="*/ 46 w 314"/>
                <a:gd name="T41" fmla="*/ 0 h 170"/>
                <a:gd name="T42" fmla="*/ 56 w 314"/>
                <a:gd name="T43" fmla="*/ 0 h 170"/>
                <a:gd name="T44" fmla="*/ 68 w 314"/>
                <a:gd name="T45" fmla="*/ 4 h 170"/>
                <a:gd name="T46" fmla="*/ 278 w 314"/>
                <a:gd name="T47" fmla="*/ 68 h 170"/>
                <a:gd name="T48" fmla="*/ 278 w 314"/>
                <a:gd name="T49" fmla="*/ 68 h 170"/>
                <a:gd name="T50" fmla="*/ 286 w 314"/>
                <a:gd name="T51" fmla="*/ 72 h 170"/>
                <a:gd name="T52" fmla="*/ 296 w 314"/>
                <a:gd name="T53" fmla="*/ 78 h 170"/>
                <a:gd name="T54" fmla="*/ 302 w 314"/>
                <a:gd name="T55" fmla="*/ 86 h 170"/>
                <a:gd name="T56" fmla="*/ 308 w 314"/>
                <a:gd name="T57" fmla="*/ 94 h 170"/>
                <a:gd name="T58" fmla="*/ 312 w 314"/>
                <a:gd name="T59" fmla="*/ 104 h 170"/>
                <a:gd name="T60" fmla="*/ 314 w 314"/>
                <a:gd name="T61" fmla="*/ 114 h 170"/>
                <a:gd name="T62" fmla="*/ 314 w 314"/>
                <a:gd name="T63" fmla="*/ 124 h 170"/>
                <a:gd name="T64" fmla="*/ 312 w 314"/>
                <a:gd name="T65" fmla="*/ 134 h 170"/>
                <a:gd name="T66" fmla="*/ 312 w 314"/>
                <a:gd name="T67" fmla="*/ 134 h 170"/>
                <a:gd name="T68" fmla="*/ 308 w 314"/>
                <a:gd name="T69" fmla="*/ 142 h 170"/>
                <a:gd name="T70" fmla="*/ 304 w 314"/>
                <a:gd name="T71" fmla="*/ 150 h 170"/>
                <a:gd name="T72" fmla="*/ 298 w 314"/>
                <a:gd name="T73" fmla="*/ 156 h 170"/>
                <a:gd name="T74" fmla="*/ 292 w 314"/>
                <a:gd name="T75" fmla="*/ 160 h 170"/>
                <a:gd name="T76" fmla="*/ 286 w 314"/>
                <a:gd name="T77" fmla="*/ 166 h 170"/>
                <a:gd name="T78" fmla="*/ 278 w 314"/>
                <a:gd name="T79" fmla="*/ 168 h 170"/>
                <a:gd name="T80" fmla="*/ 270 w 314"/>
                <a:gd name="T81" fmla="*/ 170 h 170"/>
                <a:gd name="T82" fmla="*/ 262 w 314"/>
                <a:gd name="T83" fmla="*/ 170 h 170"/>
                <a:gd name="T84" fmla="*/ 262 w 314"/>
                <a:gd name="T85"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4" h="170">
                  <a:moveTo>
                    <a:pt x="262" y="170"/>
                  </a:moveTo>
                  <a:lnTo>
                    <a:pt x="262" y="170"/>
                  </a:lnTo>
                  <a:lnTo>
                    <a:pt x="254" y="170"/>
                  </a:lnTo>
                  <a:lnTo>
                    <a:pt x="246" y="168"/>
                  </a:lnTo>
                  <a:lnTo>
                    <a:pt x="36" y="104"/>
                  </a:lnTo>
                  <a:lnTo>
                    <a:pt x="36" y="104"/>
                  </a:lnTo>
                  <a:lnTo>
                    <a:pt x="26" y="100"/>
                  </a:lnTo>
                  <a:lnTo>
                    <a:pt x="18" y="94"/>
                  </a:lnTo>
                  <a:lnTo>
                    <a:pt x="10" y="86"/>
                  </a:lnTo>
                  <a:lnTo>
                    <a:pt x="6" y="78"/>
                  </a:lnTo>
                  <a:lnTo>
                    <a:pt x="2" y="68"/>
                  </a:lnTo>
                  <a:lnTo>
                    <a:pt x="0" y="58"/>
                  </a:lnTo>
                  <a:lnTo>
                    <a:pt x="0" y="48"/>
                  </a:lnTo>
                  <a:lnTo>
                    <a:pt x="2" y="38"/>
                  </a:lnTo>
                  <a:lnTo>
                    <a:pt x="2" y="38"/>
                  </a:lnTo>
                  <a:lnTo>
                    <a:pt x="6" y="28"/>
                  </a:lnTo>
                  <a:lnTo>
                    <a:pt x="12" y="20"/>
                  </a:lnTo>
                  <a:lnTo>
                    <a:pt x="18" y="12"/>
                  </a:lnTo>
                  <a:lnTo>
                    <a:pt x="28" y="6"/>
                  </a:lnTo>
                  <a:lnTo>
                    <a:pt x="36" y="2"/>
                  </a:lnTo>
                  <a:lnTo>
                    <a:pt x="46" y="0"/>
                  </a:lnTo>
                  <a:lnTo>
                    <a:pt x="56" y="0"/>
                  </a:lnTo>
                  <a:lnTo>
                    <a:pt x="68" y="4"/>
                  </a:lnTo>
                  <a:lnTo>
                    <a:pt x="278" y="68"/>
                  </a:lnTo>
                  <a:lnTo>
                    <a:pt x="278" y="68"/>
                  </a:lnTo>
                  <a:lnTo>
                    <a:pt x="286" y="72"/>
                  </a:lnTo>
                  <a:lnTo>
                    <a:pt x="296" y="78"/>
                  </a:lnTo>
                  <a:lnTo>
                    <a:pt x="302" y="86"/>
                  </a:lnTo>
                  <a:lnTo>
                    <a:pt x="308" y="94"/>
                  </a:lnTo>
                  <a:lnTo>
                    <a:pt x="312" y="104"/>
                  </a:lnTo>
                  <a:lnTo>
                    <a:pt x="314" y="114"/>
                  </a:lnTo>
                  <a:lnTo>
                    <a:pt x="314" y="124"/>
                  </a:lnTo>
                  <a:lnTo>
                    <a:pt x="312" y="134"/>
                  </a:lnTo>
                  <a:lnTo>
                    <a:pt x="312" y="134"/>
                  </a:lnTo>
                  <a:lnTo>
                    <a:pt x="308" y="142"/>
                  </a:lnTo>
                  <a:lnTo>
                    <a:pt x="304" y="150"/>
                  </a:lnTo>
                  <a:lnTo>
                    <a:pt x="298" y="156"/>
                  </a:lnTo>
                  <a:lnTo>
                    <a:pt x="292" y="160"/>
                  </a:lnTo>
                  <a:lnTo>
                    <a:pt x="286" y="166"/>
                  </a:lnTo>
                  <a:lnTo>
                    <a:pt x="278" y="168"/>
                  </a:lnTo>
                  <a:lnTo>
                    <a:pt x="270" y="170"/>
                  </a:lnTo>
                  <a:lnTo>
                    <a:pt x="262" y="170"/>
                  </a:lnTo>
                  <a:lnTo>
                    <a:pt x="262" y="170"/>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24" name="Freeform 10">
              <a:extLst>
                <a:ext uri="{FF2B5EF4-FFF2-40B4-BE49-F238E27FC236}">
                  <a16:creationId xmlns:a16="http://schemas.microsoft.com/office/drawing/2014/main" id="{9217BD77-E9AB-49EB-91B2-487D4F67CFDF}"/>
                </a:ext>
              </a:extLst>
            </p:cNvPr>
            <p:cNvSpPr>
              <a:spLocks/>
            </p:cNvSpPr>
            <p:nvPr userDrawn="1"/>
          </p:nvSpPr>
          <p:spPr bwMode="auto">
            <a:xfrm>
              <a:off x="10495218" y="6550871"/>
              <a:ext cx="120395" cy="92986"/>
            </a:xfrm>
            <a:custGeom>
              <a:avLst/>
              <a:gdLst>
                <a:gd name="T0" fmla="*/ 52 w 334"/>
                <a:gd name="T1" fmla="*/ 258 h 258"/>
                <a:gd name="T2" fmla="*/ 52 w 334"/>
                <a:gd name="T3" fmla="*/ 258 h 258"/>
                <a:gd name="T4" fmla="*/ 40 w 334"/>
                <a:gd name="T5" fmla="*/ 258 h 258"/>
                <a:gd name="T6" fmla="*/ 28 w 334"/>
                <a:gd name="T7" fmla="*/ 252 h 258"/>
                <a:gd name="T8" fmla="*/ 16 w 334"/>
                <a:gd name="T9" fmla="*/ 246 h 258"/>
                <a:gd name="T10" fmla="*/ 8 w 334"/>
                <a:gd name="T11" fmla="*/ 236 h 258"/>
                <a:gd name="T12" fmla="*/ 8 w 334"/>
                <a:gd name="T13" fmla="*/ 236 h 258"/>
                <a:gd name="T14" fmla="*/ 4 w 334"/>
                <a:gd name="T15" fmla="*/ 226 h 258"/>
                <a:gd name="T16" fmla="*/ 0 w 334"/>
                <a:gd name="T17" fmla="*/ 216 h 258"/>
                <a:gd name="T18" fmla="*/ 0 w 334"/>
                <a:gd name="T19" fmla="*/ 206 h 258"/>
                <a:gd name="T20" fmla="*/ 0 w 334"/>
                <a:gd name="T21" fmla="*/ 196 h 258"/>
                <a:gd name="T22" fmla="*/ 4 w 334"/>
                <a:gd name="T23" fmla="*/ 186 h 258"/>
                <a:gd name="T24" fmla="*/ 8 w 334"/>
                <a:gd name="T25" fmla="*/ 178 h 258"/>
                <a:gd name="T26" fmla="*/ 14 w 334"/>
                <a:gd name="T27" fmla="*/ 170 h 258"/>
                <a:gd name="T28" fmla="*/ 22 w 334"/>
                <a:gd name="T29" fmla="*/ 162 h 258"/>
                <a:gd name="T30" fmla="*/ 252 w 334"/>
                <a:gd name="T31" fmla="*/ 8 h 258"/>
                <a:gd name="T32" fmla="*/ 252 w 334"/>
                <a:gd name="T33" fmla="*/ 8 h 258"/>
                <a:gd name="T34" fmla="*/ 262 w 334"/>
                <a:gd name="T35" fmla="*/ 4 h 258"/>
                <a:gd name="T36" fmla="*/ 272 w 334"/>
                <a:gd name="T37" fmla="*/ 0 h 258"/>
                <a:gd name="T38" fmla="*/ 282 w 334"/>
                <a:gd name="T39" fmla="*/ 0 h 258"/>
                <a:gd name="T40" fmla="*/ 292 w 334"/>
                <a:gd name="T41" fmla="*/ 0 h 258"/>
                <a:gd name="T42" fmla="*/ 302 w 334"/>
                <a:gd name="T43" fmla="*/ 4 h 258"/>
                <a:gd name="T44" fmla="*/ 310 w 334"/>
                <a:gd name="T45" fmla="*/ 8 h 258"/>
                <a:gd name="T46" fmla="*/ 318 w 334"/>
                <a:gd name="T47" fmla="*/ 14 h 258"/>
                <a:gd name="T48" fmla="*/ 326 w 334"/>
                <a:gd name="T49" fmla="*/ 22 h 258"/>
                <a:gd name="T50" fmla="*/ 326 w 334"/>
                <a:gd name="T51" fmla="*/ 22 h 258"/>
                <a:gd name="T52" fmla="*/ 330 w 334"/>
                <a:gd name="T53" fmla="*/ 32 h 258"/>
                <a:gd name="T54" fmla="*/ 334 w 334"/>
                <a:gd name="T55" fmla="*/ 42 h 258"/>
                <a:gd name="T56" fmla="*/ 334 w 334"/>
                <a:gd name="T57" fmla="*/ 52 h 258"/>
                <a:gd name="T58" fmla="*/ 334 w 334"/>
                <a:gd name="T59" fmla="*/ 62 h 258"/>
                <a:gd name="T60" fmla="*/ 330 w 334"/>
                <a:gd name="T61" fmla="*/ 72 h 258"/>
                <a:gd name="T62" fmla="*/ 326 w 334"/>
                <a:gd name="T63" fmla="*/ 80 h 258"/>
                <a:gd name="T64" fmla="*/ 320 w 334"/>
                <a:gd name="T65" fmla="*/ 88 h 258"/>
                <a:gd name="T66" fmla="*/ 312 w 334"/>
                <a:gd name="T67" fmla="*/ 96 h 258"/>
                <a:gd name="T68" fmla="*/ 82 w 334"/>
                <a:gd name="T69" fmla="*/ 250 h 258"/>
                <a:gd name="T70" fmla="*/ 82 w 334"/>
                <a:gd name="T71" fmla="*/ 250 h 258"/>
                <a:gd name="T72" fmla="*/ 74 w 334"/>
                <a:gd name="T73" fmla="*/ 254 h 258"/>
                <a:gd name="T74" fmla="*/ 66 w 334"/>
                <a:gd name="T75" fmla="*/ 256 h 258"/>
                <a:gd name="T76" fmla="*/ 52 w 334"/>
                <a:gd name="T77" fmla="*/ 258 h 258"/>
                <a:gd name="T78" fmla="*/ 52 w 334"/>
                <a:gd name="T79" fmla="*/ 25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4" h="258">
                  <a:moveTo>
                    <a:pt x="52" y="258"/>
                  </a:moveTo>
                  <a:lnTo>
                    <a:pt x="52" y="258"/>
                  </a:lnTo>
                  <a:lnTo>
                    <a:pt x="40" y="258"/>
                  </a:lnTo>
                  <a:lnTo>
                    <a:pt x="28" y="252"/>
                  </a:lnTo>
                  <a:lnTo>
                    <a:pt x="16" y="246"/>
                  </a:lnTo>
                  <a:lnTo>
                    <a:pt x="8" y="236"/>
                  </a:lnTo>
                  <a:lnTo>
                    <a:pt x="8" y="236"/>
                  </a:lnTo>
                  <a:lnTo>
                    <a:pt x="4" y="226"/>
                  </a:lnTo>
                  <a:lnTo>
                    <a:pt x="0" y="216"/>
                  </a:lnTo>
                  <a:lnTo>
                    <a:pt x="0" y="206"/>
                  </a:lnTo>
                  <a:lnTo>
                    <a:pt x="0" y="196"/>
                  </a:lnTo>
                  <a:lnTo>
                    <a:pt x="4" y="186"/>
                  </a:lnTo>
                  <a:lnTo>
                    <a:pt x="8" y="178"/>
                  </a:lnTo>
                  <a:lnTo>
                    <a:pt x="14" y="170"/>
                  </a:lnTo>
                  <a:lnTo>
                    <a:pt x="22" y="162"/>
                  </a:lnTo>
                  <a:lnTo>
                    <a:pt x="252" y="8"/>
                  </a:lnTo>
                  <a:lnTo>
                    <a:pt x="252" y="8"/>
                  </a:lnTo>
                  <a:lnTo>
                    <a:pt x="262" y="4"/>
                  </a:lnTo>
                  <a:lnTo>
                    <a:pt x="272" y="0"/>
                  </a:lnTo>
                  <a:lnTo>
                    <a:pt x="282" y="0"/>
                  </a:lnTo>
                  <a:lnTo>
                    <a:pt x="292" y="0"/>
                  </a:lnTo>
                  <a:lnTo>
                    <a:pt x="302" y="4"/>
                  </a:lnTo>
                  <a:lnTo>
                    <a:pt x="310" y="8"/>
                  </a:lnTo>
                  <a:lnTo>
                    <a:pt x="318" y="14"/>
                  </a:lnTo>
                  <a:lnTo>
                    <a:pt x="326" y="22"/>
                  </a:lnTo>
                  <a:lnTo>
                    <a:pt x="326" y="22"/>
                  </a:lnTo>
                  <a:lnTo>
                    <a:pt x="330" y="32"/>
                  </a:lnTo>
                  <a:lnTo>
                    <a:pt x="334" y="42"/>
                  </a:lnTo>
                  <a:lnTo>
                    <a:pt x="334" y="52"/>
                  </a:lnTo>
                  <a:lnTo>
                    <a:pt x="334" y="62"/>
                  </a:lnTo>
                  <a:lnTo>
                    <a:pt x="330" y="72"/>
                  </a:lnTo>
                  <a:lnTo>
                    <a:pt x="326" y="80"/>
                  </a:lnTo>
                  <a:lnTo>
                    <a:pt x="320" y="88"/>
                  </a:lnTo>
                  <a:lnTo>
                    <a:pt x="312" y="96"/>
                  </a:lnTo>
                  <a:lnTo>
                    <a:pt x="82" y="250"/>
                  </a:lnTo>
                  <a:lnTo>
                    <a:pt x="82" y="250"/>
                  </a:lnTo>
                  <a:lnTo>
                    <a:pt x="74" y="254"/>
                  </a:lnTo>
                  <a:lnTo>
                    <a:pt x="66" y="256"/>
                  </a:lnTo>
                  <a:lnTo>
                    <a:pt x="52" y="258"/>
                  </a:lnTo>
                  <a:lnTo>
                    <a:pt x="52" y="258"/>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25" name="Freeform 11">
              <a:extLst>
                <a:ext uri="{FF2B5EF4-FFF2-40B4-BE49-F238E27FC236}">
                  <a16:creationId xmlns:a16="http://schemas.microsoft.com/office/drawing/2014/main" id="{512B6E0E-5698-4BFE-8941-D7796CBCA8F9}"/>
                </a:ext>
              </a:extLst>
            </p:cNvPr>
            <p:cNvSpPr>
              <a:spLocks/>
            </p:cNvSpPr>
            <p:nvPr userDrawn="1"/>
          </p:nvSpPr>
          <p:spPr bwMode="auto">
            <a:xfrm>
              <a:off x="10200361" y="6594839"/>
              <a:ext cx="123999" cy="107402"/>
            </a:xfrm>
            <a:custGeom>
              <a:avLst/>
              <a:gdLst>
                <a:gd name="T0" fmla="*/ 52 w 344"/>
                <a:gd name="T1" fmla="*/ 298 h 298"/>
                <a:gd name="T2" fmla="*/ 52 w 344"/>
                <a:gd name="T3" fmla="*/ 298 h 298"/>
                <a:gd name="T4" fmla="*/ 42 w 344"/>
                <a:gd name="T5" fmla="*/ 298 h 298"/>
                <a:gd name="T6" fmla="*/ 30 w 344"/>
                <a:gd name="T7" fmla="*/ 294 h 298"/>
                <a:gd name="T8" fmla="*/ 20 w 344"/>
                <a:gd name="T9" fmla="*/ 288 h 298"/>
                <a:gd name="T10" fmla="*/ 12 w 344"/>
                <a:gd name="T11" fmla="*/ 278 h 298"/>
                <a:gd name="T12" fmla="*/ 12 w 344"/>
                <a:gd name="T13" fmla="*/ 278 h 298"/>
                <a:gd name="T14" fmla="*/ 6 w 344"/>
                <a:gd name="T15" fmla="*/ 270 h 298"/>
                <a:gd name="T16" fmla="*/ 2 w 344"/>
                <a:gd name="T17" fmla="*/ 260 h 298"/>
                <a:gd name="T18" fmla="*/ 0 w 344"/>
                <a:gd name="T19" fmla="*/ 250 h 298"/>
                <a:gd name="T20" fmla="*/ 0 w 344"/>
                <a:gd name="T21" fmla="*/ 240 h 298"/>
                <a:gd name="T22" fmla="*/ 2 w 344"/>
                <a:gd name="T23" fmla="*/ 230 h 298"/>
                <a:gd name="T24" fmla="*/ 6 w 344"/>
                <a:gd name="T25" fmla="*/ 220 h 298"/>
                <a:gd name="T26" fmla="*/ 12 w 344"/>
                <a:gd name="T27" fmla="*/ 212 h 298"/>
                <a:gd name="T28" fmla="*/ 20 w 344"/>
                <a:gd name="T29" fmla="*/ 204 h 298"/>
                <a:gd name="T30" fmla="*/ 260 w 344"/>
                <a:gd name="T31" fmla="*/ 10 h 298"/>
                <a:gd name="T32" fmla="*/ 260 w 344"/>
                <a:gd name="T33" fmla="*/ 10 h 298"/>
                <a:gd name="T34" fmla="*/ 268 w 344"/>
                <a:gd name="T35" fmla="*/ 6 h 298"/>
                <a:gd name="T36" fmla="*/ 278 w 344"/>
                <a:gd name="T37" fmla="*/ 2 h 298"/>
                <a:gd name="T38" fmla="*/ 288 w 344"/>
                <a:gd name="T39" fmla="*/ 0 h 298"/>
                <a:gd name="T40" fmla="*/ 298 w 344"/>
                <a:gd name="T41" fmla="*/ 0 h 298"/>
                <a:gd name="T42" fmla="*/ 308 w 344"/>
                <a:gd name="T43" fmla="*/ 2 h 298"/>
                <a:gd name="T44" fmla="*/ 318 w 344"/>
                <a:gd name="T45" fmla="*/ 6 h 298"/>
                <a:gd name="T46" fmla="*/ 326 w 344"/>
                <a:gd name="T47" fmla="*/ 12 h 298"/>
                <a:gd name="T48" fmla="*/ 334 w 344"/>
                <a:gd name="T49" fmla="*/ 18 h 298"/>
                <a:gd name="T50" fmla="*/ 334 w 344"/>
                <a:gd name="T51" fmla="*/ 18 h 298"/>
                <a:gd name="T52" fmla="*/ 340 w 344"/>
                <a:gd name="T53" fmla="*/ 28 h 298"/>
                <a:gd name="T54" fmla="*/ 344 w 344"/>
                <a:gd name="T55" fmla="*/ 38 h 298"/>
                <a:gd name="T56" fmla="*/ 344 w 344"/>
                <a:gd name="T57" fmla="*/ 48 h 298"/>
                <a:gd name="T58" fmla="*/ 344 w 344"/>
                <a:gd name="T59" fmla="*/ 58 h 298"/>
                <a:gd name="T60" fmla="*/ 342 w 344"/>
                <a:gd name="T61" fmla="*/ 68 h 298"/>
                <a:gd name="T62" fmla="*/ 338 w 344"/>
                <a:gd name="T63" fmla="*/ 76 h 298"/>
                <a:gd name="T64" fmla="*/ 334 w 344"/>
                <a:gd name="T65" fmla="*/ 86 h 298"/>
                <a:gd name="T66" fmla="*/ 326 w 344"/>
                <a:gd name="T67" fmla="*/ 92 h 298"/>
                <a:gd name="T68" fmla="*/ 86 w 344"/>
                <a:gd name="T69" fmla="*/ 286 h 298"/>
                <a:gd name="T70" fmla="*/ 86 w 344"/>
                <a:gd name="T71" fmla="*/ 286 h 298"/>
                <a:gd name="T72" fmla="*/ 78 w 344"/>
                <a:gd name="T73" fmla="*/ 292 h 298"/>
                <a:gd name="T74" fmla="*/ 70 w 344"/>
                <a:gd name="T75" fmla="*/ 296 h 298"/>
                <a:gd name="T76" fmla="*/ 62 w 344"/>
                <a:gd name="T77" fmla="*/ 298 h 298"/>
                <a:gd name="T78" fmla="*/ 52 w 344"/>
                <a:gd name="T79" fmla="*/ 298 h 298"/>
                <a:gd name="T80" fmla="*/ 52 w 344"/>
                <a:gd name="T8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4" h="298">
                  <a:moveTo>
                    <a:pt x="52" y="298"/>
                  </a:moveTo>
                  <a:lnTo>
                    <a:pt x="52" y="298"/>
                  </a:lnTo>
                  <a:lnTo>
                    <a:pt x="42" y="298"/>
                  </a:lnTo>
                  <a:lnTo>
                    <a:pt x="30" y="294"/>
                  </a:lnTo>
                  <a:lnTo>
                    <a:pt x="20" y="288"/>
                  </a:lnTo>
                  <a:lnTo>
                    <a:pt x="12" y="278"/>
                  </a:lnTo>
                  <a:lnTo>
                    <a:pt x="12" y="278"/>
                  </a:lnTo>
                  <a:lnTo>
                    <a:pt x="6" y="270"/>
                  </a:lnTo>
                  <a:lnTo>
                    <a:pt x="2" y="260"/>
                  </a:lnTo>
                  <a:lnTo>
                    <a:pt x="0" y="250"/>
                  </a:lnTo>
                  <a:lnTo>
                    <a:pt x="0" y="240"/>
                  </a:lnTo>
                  <a:lnTo>
                    <a:pt x="2" y="230"/>
                  </a:lnTo>
                  <a:lnTo>
                    <a:pt x="6" y="220"/>
                  </a:lnTo>
                  <a:lnTo>
                    <a:pt x="12" y="212"/>
                  </a:lnTo>
                  <a:lnTo>
                    <a:pt x="20" y="204"/>
                  </a:lnTo>
                  <a:lnTo>
                    <a:pt x="260" y="10"/>
                  </a:lnTo>
                  <a:lnTo>
                    <a:pt x="260" y="10"/>
                  </a:lnTo>
                  <a:lnTo>
                    <a:pt x="268" y="6"/>
                  </a:lnTo>
                  <a:lnTo>
                    <a:pt x="278" y="2"/>
                  </a:lnTo>
                  <a:lnTo>
                    <a:pt x="288" y="0"/>
                  </a:lnTo>
                  <a:lnTo>
                    <a:pt x="298" y="0"/>
                  </a:lnTo>
                  <a:lnTo>
                    <a:pt x="308" y="2"/>
                  </a:lnTo>
                  <a:lnTo>
                    <a:pt x="318" y="6"/>
                  </a:lnTo>
                  <a:lnTo>
                    <a:pt x="326" y="12"/>
                  </a:lnTo>
                  <a:lnTo>
                    <a:pt x="334" y="18"/>
                  </a:lnTo>
                  <a:lnTo>
                    <a:pt x="334" y="18"/>
                  </a:lnTo>
                  <a:lnTo>
                    <a:pt x="340" y="28"/>
                  </a:lnTo>
                  <a:lnTo>
                    <a:pt x="344" y="38"/>
                  </a:lnTo>
                  <a:lnTo>
                    <a:pt x="344" y="48"/>
                  </a:lnTo>
                  <a:lnTo>
                    <a:pt x="344" y="58"/>
                  </a:lnTo>
                  <a:lnTo>
                    <a:pt x="342" y="68"/>
                  </a:lnTo>
                  <a:lnTo>
                    <a:pt x="338" y="76"/>
                  </a:lnTo>
                  <a:lnTo>
                    <a:pt x="334" y="86"/>
                  </a:lnTo>
                  <a:lnTo>
                    <a:pt x="326" y="92"/>
                  </a:lnTo>
                  <a:lnTo>
                    <a:pt x="86" y="286"/>
                  </a:lnTo>
                  <a:lnTo>
                    <a:pt x="86" y="286"/>
                  </a:lnTo>
                  <a:lnTo>
                    <a:pt x="78" y="292"/>
                  </a:lnTo>
                  <a:lnTo>
                    <a:pt x="70" y="296"/>
                  </a:lnTo>
                  <a:lnTo>
                    <a:pt x="62" y="298"/>
                  </a:lnTo>
                  <a:lnTo>
                    <a:pt x="52" y="298"/>
                  </a:lnTo>
                  <a:lnTo>
                    <a:pt x="52" y="298"/>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grpSp>
          <p:nvGrpSpPr>
            <p:cNvPr id="26" name="Group 25">
              <a:extLst>
                <a:ext uri="{FF2B5EF4-FFF2-40B4-BE49-F238E27FC236}">
                  <a16:creationId xmlns:a16="http://schemas.microsoft.com/office/drawing/2014/main" id="{36503CEB-A6BE-41B4-9C3F-EDFEF46CEC80}"/>
                </a:ext>
              </a:extLst>
            </p:cNvPr>
            <p:cNvGrpSpPr/>
            <p:nvPr userDrawn="1"/>
          </p:nvGrpSpPr>
          <p:grpSpPr>
            <a:xfrm rot="16200000">
              <a:off x="2661364" y="3938744"/>
              <a:ext cx="344226" cy="5666952"/>
              <a:chOff x="9312007" y="34787"/>
              <a:chExt cx="1212906" cy="3143923"/>
            </a:xfrm>
          </p:grpSpPr>
          <p:sp>
            <p:nvSpPr>
              <p:cNvPr id="35" name="Bent Arrow 21">
                <a:extLst>
                  <a:ext uri="{FF2B5EF4-FFF2-40B4-BE49-F238E27FC236}">
                    <a16:creationId xmlns:a16="http://schemas.microsoft.com/office/drawing/2014/main" id="{FDD5B1E0-D94C-47F2-ADE2-710A9CCE6F61}"/>
                  </a:ext>
                </a:extLst>
              </p:cNvPr>
              <p:cNvSpPr/>
              <p:nvPr/>
            </p:nvSpPr>
            <p:spPr bwMode="auto">
              <a:xfrm flipH="1">
                <a:off x="9832459" y="1745357"/>
                <a:ext cx="692454" cy="1433353"/>
              </a:xfrm>
              <a:prstGeom prst="bentArrow">
                <a:avLst>
                  <a:gd name="adj1" fmla="val 25000"/>
                  <a:gd name="adj2" fmla="val 0"/>
                  <a:gd name="adj3" fmla="val 25000"/>
                  <a:gd name="adj4" fmla="val 75000"/>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6" name="Bent Arrow 22">
                <a:extLst>
                  <a:ext uri="{FF2B5EF4-FFF2-40B4-BE49-F238E27FC236}">
                    <a16:creationId xmlns:a16="http://schemas.microsoft.com/office/drawing/2014/main" id="{370BBCF4-F417-4A72-8C36-36DA3F23AB62}"/>
                  </a:ext>
                </a:extLst>
              </p:cNvPr>
              <p:cNvSpPr/>
              <p:nvPr/>
            </p:nvSpPr>
            <p:spPr bwMode="auto">
              <a:xfrm rot="10800000" flipH="1">
                <a:off x="9312007" y="34787"/>
                <a:ext cx="805099" cy="1711160"/>
              </a:xfrm>
              <a:prstGeom prst="bentArrow">
                <a:avLst>
                  <a:gd name="adj1" fmla="val 25000"/>
                  <a:gd name="adj2" fmla="val 0"/>
                  <a:gd name="adj3" fmla="val 25000"/>
                  <a:gd name="adj4" fmla="val 52871"/>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sp>
          <p:nvSpPr>
            <p:cNvPr id="27" name="Bent Arrow 23">
              <a:extLst>
                <a:ext uri="{FF2B5EF4-FFF2-40B4-BE49-F238E27FC236}">
                  <a16:creationId xmlns:a16="http://schemas.microsoft.com/office/drawing/2014/main" id="{5BFCDBEF-A52F-4B25-B79E-F263D01D94E3}"/>
                </a:ext>
              </a:extLst>
            </p:cNvPr>
            <p:cNvSpPr/>
            <p:nvPr userDrawn="1"/>
          </p:nvSpPr>
          <p:spPr bwMode="auto">
            <a:xfrm>
              <a:off x="5800305" y="6820878"/>
              <a:ext cx="3896736" cy="166767"/>
            </a:xfrm>
            <a:prstGeom prst="bentArrow">
              <a:avLst>
                <a:gd name="adj1" fmla="val 25000"/>
                <a:gd name="adj2" fmla="val 0"/>
                <a:gd name="adj3" fmla="val 25000"/>
                <a:gd name="adj4" fmla="val 100000"/>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28" name="Bent Arrow 24">
              <a:extLst>
                <a:ext uri="{FF2B5EF4-FFF2-40B4-BE49-F238E27FC236}">
                  <a16:creationId xmlns:a16="http://schemas.microsoft.com/office/drawing/2014/main" id="{FFC7602F-9184-4655-AE20-B612413F86D2}"/>
                </a:ext>
              </a:extLst>
            </p:cNvPr>
            <p:cNvSpPr/>
            <p:nvPr userDrawn="1"/>
          </p:nvSpPr>
          <p:spPr bwMode="auto">
            <a:xfrm rot="10800000" flipH="1">
              <a:off x="2090781" y="6497131"/>
              <a:ext cx="8001150" cy="100004"/>
            </a:xfrm>
            <a:prstGeom prst="bentArrow">
              <a:avLst>
                <a:gd name="adj1" fmla="val 25000"/>
                <a:gd name="adj2" fmla="val 0"/>
                <a:gd name="adj3" fmla="val 25000"/>
                <a:gd name="adj4" fmla="val 20518"/>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29" name="Bent Arrow 25">
              <a:extLst>
                <a:ext uri="{FF2B5EF4-FFF2-40B4-BE49-F238E27FC236}">
                  <a16:creationId xmlns:a16="http://schemas.microsoft.com/office/drawing/2014/main" id="{71915D15-913C-4836-8C19-DB9CB147048B}"/>
                </a:ext>
              </a:extLst>
            </p:cNvPr>
            <p:cNvSpPr/>
            <p:nvPr userDrawn="1"/>
          </p:nvSpPr>
          <p:spPr bwMode="auto">
            <a:xfrm rot="10800000">
              <a:off x="11449450" y="6478788"/>
              <a:ext cx="723540" cy="220677"/>
            </a:xfrm>
            <a:prstGeom prst="bentArrow">
              <a:avLst>
                <a:gd name="adj1" fmla="val 25000"/>
                <a:gd name="adj2" fmla="val 0"/>
                <a:gd name="adj3" fmla="val 25000"/>
                <a:gd name="adj4" fmla="val 100000"/>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0" name="Bent Arrow 44">
              <a:extLst>
                <a:ext uri="{FF2B5EF4-FFF2-40B4-BE49-F238E27FC236}">
                  <a16:creationId xmlns:a16="http://schemas.microsoft.com/office/drawing/2014/main" id="{A8A4E164-383D-4C79-9F3E-51EB0FDE1D56}"/>
                </a:ext>
              </a:extLst>
            </p:cNvPr>
            <p:cNvSpPr/>
            <p:nvPr userDrawn="1"/>
          </p:nvSpPr>
          <p:spPr bwMode="auto">
            <a:xfrm rot="16200000">
              <a:off x="11653913" y="6855975"/>
              <a:ext cx="289147" cy="0"/>
            </a:xfrm>
            <a:custGeom>
              <a:avLst/>
              <a:gdLst>
                <a:gd name="connsiteX0" fmla="*/ 0 w 325590"/>
                <a:gd name="connsiteY0" fmla="*/ 266055 h 266055"/>
                <a:gd name="connsiteX1" fmla="*/ 0 w 325590"/>
                <a:gd name="connsiteY1" fmla="*/ 42087 h 266055"/>
                <a:gd name="connsiteX2" fmla="*/ 42087 w 325590"/>
                <a:gd name="connsiteY2" fmla="*/ 0 h 266055"/>
                <a:gd name="connsiteX3" fmla="*/ 259076 w 325590"/>
                <a:gd name="connsiteY3" fmla="*/ 0 h 266055"/>
                <a:gd name="connsiteX4" fmla="*/ 259076 w 325590"/>
                <a:gd name="connsiteY4" fmla="*/ 0 h 266055"/>
                <a:gd name="connsiteX5" fmla="*/ 325590 w 325590"/>
                <a:gd name="connsiteY5" fmla="*/ 0 h 266055"/>
                <a:gd name="connsiteX6" fmla="*/ 259076 w 325590"/>
                <a:gd name="connsiteY6" fmla="*/ 0 h 266055"/>
                <a:gd name="connsiteX7" fmla="*/ 259076 w 325590"/>
                <a:gd name="connsiteY7" fmla="*/ 0 h 266055"/>
                <a:gd name="connsiteX8" fmla="*/ 42087 w 325590"/>
                <a:gd name="connsiteY8" fmla="*/ 0 h 266055"/>
                <a:gd name="connsiteX9" fmla="*/ 0 w 325590"/>
                <a:gd name="connsiteY9" fmla="*/ 42087 h 266055"/>
                <a:gd name="connsiteX10" fmla="*/ 0 w 325590"/>
                <a:gd name="connsiteY10" fmla="*/ 266055 h 266055"/>
                <a:gd name="connsiteX0" fmla="*/ 0 w 325590"/>
                <a:gd name="connsiteY0" fmla="*/ 42087 h 42087"/>
                <a:gd name="connsiteX1" fmla="*/ 0 w 325590"/>
                <a:gd name="connsiteY1" fmla="*/ 42087 h 42087"/>
                <a:gd name="connsiteX2" fmla="*/ 42087 w 325590"/>
                <a:gd name="connsiteY2" fmla="*/ 0 h 42087"/>
                <a:gd name="connsiteX3" fmla="*/ 259076 w 325590"/>
                <a:gd name="connsiteY3" fmla="*/ 0 h 42087"/>
                <a:gd name="connsiteX4" fmla="*/ 259076 w 325590"/>
                <a:gd name="connsiteY4" fmla="*/ 0 h 42087"/>
                <a:gd name="connsiteX5" fmla="*/ 325590 w 325590"/>
                <a:gd name="connsiteY5" fmla="*/ 0 h 42087"/>
                <a:gd name="connsiteX6" fmla="*/ 259076 w 325590"/>
                <a:gd name="connsiteY6" fmla="*/ 0 h 42087"/>
                <a:gd name="connsiteX7" fmla="*/ 259076 w 325590"/>
                <a:gd name="connsiteY7" fmla="*/ 0 h 42087"/>
                <a:gd name="connsiteX8" fmla="*/ 42087 w 325590"/>
                <a:gd name="connsiteY8" fmla="*/ 0 h 42087"/>
                <a:gd name="connsiteX9" fmla="*/ 0 w 325590"/>
                <a:gd name="connsiteY9" fmla="*/ 42087 h 42087"/>
                <a:gd name="connsiteX0" fmla="*/ 42089 w 325592"/>
                <a:gd name="connsiteY0" fmla="*/ 0 h 42087"/>
                <a:gd name="connsiteX1" fmla="*/ 2 w 325592"/>
                <a:gd name="connsiteY1" fmla="*/ 42087 h 42087"/>
                <a:gd name="connsiteX2" fmla="*/ 42089 w 325592"/>
                <a:gd name="connsiteY2" fmla="*/ 0 h 42087"/>
                <a:gd name="connsiteX3" fmla="*/ 259078 w 325592"/>
                <a:gd name="connsiteY3" fmla="*/ 0 h 42087"/>
                <a:gd name="connsiteX4" fmla="*/ 259078 w 325592"/>
                <a:gd name="connsiteY4" fmla="*/ 0 h 42087"/>
                <a:gd name="connsiteX5" fmla="*/ 325592 w 325592"/>
                <a:gd name="connsiteY5" fmla="*/ 0 h 42087"/>
                <a:gd name="connsiteX6" fmla="*/ 259078 w 325592"/>
                <a:gd name="connsiteY6" fmla="*/ 0 h 42087"/>
                <a:gd name="connsiteX7" fmla="*/ 259078 w 325592"/>
                <a:gd name="connsiteY7" fmla="*/ 0 h 42087"/>
                <a:gd name="connsiteX8" fmla="*/ 42089 w 325592"/>
                <a:gd name="connsiteY8" fmla="*/ 0 h 42087"/>
                <a:gd name="connsiteX0" fmla="*/ 0 w 283503"/>
                <a:gd name="connsiteY0" fmla="*/ 0 h 0"/>
                <a:gd name="connsiteX1" fmla="*/ 0 w 283503"/>
                <a:gd name="connsiteY1" fmla="*/ 0 h 0"/>
                <a:gd name="connsiteX2" fmla="*/ 216989 w 283503"/>
                <a:gd name="connsiteY2" fmla="*/ 0 h 0"/>
                <a:gd name="connsiteX3" fmla="*/ 216989 w 283503"/>
                <a:gd name="connsiteY3" fmla="*/ 0 h 0"/>
                <a:gd name="connsiteX4" fmla="*/ 283503 w 283503"/>
                <a:gd name="connsiteY4" fmla="*/ 0 h 0"/>
                <a:gd name="connsiteX5" fmla="*/ 216989 w 283503"/>
                <a:gd name="connsiteY5" fmla="*/ 0 h 0"/>
                <a:gd name="connsiteX6" fmla="*/ 216989 w 283503"/>
                <a:gd name="connsiteY6" fmla="*/ 0 h 0"/>
                <a:gd name="connsiteX7" fmla="*/ 0 w 283503"/>
                <a:gd name="connsiteY7" fmla="*/ 0 h 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503">
                  <a:moveTo>
                    <a:pt x="0" y="0"/>
                  </a:moveTo>
                  <a:lnTo>
                    <a:pt x="0" y="0"/>
                  </a:lnTo>
                  <a:lnTo>
                    <a:pt x="216989" y="0"/>
                  </a:lnTo>
                  <a:lnTo>
                    <a:pt x="216989" y="0"/>
                  </a:lnTo>
                  <a:lnTo>
                    <a:pt x="283503" y="0"/>
                  </a:lnTo>
                  <a:lnTo>
                    <a:pt x="216989" y="0"/>
                  </a:lnTo>
                  <a:lnTo>
                    <a:pt x="216989" y="0"/>
                  </a:lnTo>
                  <a:lnTo>
                    <a:pt x="0" y="0"/>
                  </a:lnTo>
                  <a:close/>
                </a:path>
              </a:pathLst>
            </a:cu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1" name="Freeform 15">
              <a:extLst>
                <a:ext uri="{FF2B5EF4-FFF2-40B4-BE49-F238E27FC236}">
                  <a16:creationId xmlns:a16="http://schemas.microsoft.com/office/drawing/2014/main" id="{4FD09C68-8453-43E4-846F-2A39CC214FEB}"/>
                </a:ext>
              </a:extLst>
            </p:cNvPr>
            <p:cNvSpPr>
              <a:spLocks noEditPoints="1"/>
            </p:cNvSpPr>
            <p:nvPr userDrawn="1"/>
          </p:nvSpPr>
          <p:spPr bwMode="auto">
            <a:xfrm>
              <a:off x="4477246" y="6731768"/>
              <a:ext cx="123999" cy="123981"/>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sp>
          <p:nvSpPr>
            <p:cNvPr id="32" name="Freeform 18">
              <a:extLst>
                <a:ext uri="{FF2B5EF4-FFF2-40B4-BE49-F238E27FC236}">
                  <a16:creationId xmlns:a16="http://schemas.microsoft.com/office/drawing/2014/main" id="{A9DA543C-EDFA-4F96-B185-76B6F61F884C}"/>
                </a:ext>
              </a:extLst>
            </p:cNvPr>
            <p:cNvSpPr>
              <a:spLocks/>
            </p:cNvSpPr>
            <p:nvPr userDrawn="1"/>
          </p:nvSpPr>
          <p:spPr bwMode="auto">
            <a:xfrm>
              <a:off x="4520501" y="6591208"/>
              <a:ext cx="38209" cy="126864"/>
            </a:xfrm>
            <a:custGeom>
              <a:avLst/>
              <a:gdLst>
                <a:gd name="T0" fmla="*/ 52 w 106"/>
                <a:gd name="T1" fmla="*/ 352 h 352"/>
                <a:gd name="T2" fmla="*/ 52 w 106"/>
                <a:gd name="T3" fmla="*/ 352 h 352"/>
                <a:gd name="T4" fmla="*/ 52 w 106"/>
                <a:gd name="T5" fmla="*/ 352 h 352"/>
                <a:gd name="T6" fmla="*/ 52 w 106"/>
                <a:gd name="T7" fmla="*/ 352 h 352"/>
                <a:gd name="T8" fmla="*/ 40 w 106"/>
                <a:gd name="T9" fmla="*/ 352 h 352"/>
                <a:gd name="T10" fmla="*/ 32 w 106"/>
                <a:gd name="T11" fmla="*/ 348 h 352"/>
                <a:gd name="T12" fmla="*/ 22 w 106"/>
                <a:gd name="T13" fmla="*/ 342 h 352"/>
                <a:gd name="T14" fmla="*/ 14 w 106"/>
                <a:gd name="T15" fmla="*/ 336 h 352"/>
                <a:gd name="T16" fmla="*/ 8 w 106"/>
                <a:gd name="T17" fmla="*/ 328 h 352"/>
                <a:gd name="T18" fmla="*/ 4 w 106"/>
                <a:gd name="T19" fmla="*/ 320 h 352"/>
                <a:gd name="T20" fmla="*/ 0 w 106"/>
                <a:gd name="T21" fmla="*/ 310 h 352"/>
                <a:gd name="T22" fmla="*/ 0 w 106"/>
                <a:gd name="T23" fmla="*/ 300 h 352"/>
                <a:gd name="T24" fmla="*/ 0 w 106"/>
                <a:gd name="T25" fmla="*/ 300 h 352"/>
                <a:gd name="T26" fmla="*/ 0 w 106"/>
                <a:gd name="T27" fmla="*/ 134 h 352"/>
                <a:gd name="T28" fmla="*/ 0 w 106"/>
                <a:gd name="T29" fmla="*/ 44 h 352"/>
                <a:gd name="T30" fmla="*/ 52 w 106"/>
                <a:gd name="T31" fmla="*/ 36 h 352"/>
                <a:gd name="T32" fmla="*/ 90 w 106"/>
                <a:gd name="T33" fmla="*/ 0 h 352"/>
                <a:gd name="T34" fmla="*/ 90 w 106"/>
                <a:gd name="T35" fmla="*/ 0 h 352"/>
                <a:gd name="T36" fmla="*/ 96 w 106"/>
                <a:gd name="T37" fmla="*/ 6 h 352"/>
                <a:gd name="T38" fmla="*/ 100 w 106"/>
                <a:gd name="T39" fmla="*/ 16 h 352"/>
                <a:gd name="T40" fmla="*/ 104 w 106"/>
                <a:gd name="T41" fmla="*/ 28 h 352"/>
                <a:gd name="T42" fmla="*/ 106 w 106"/>
                <a:gd name="T43" fmla="*/ 52 h 352"/>
                <a:gd name="T44" fmla="*/ 106 w 106"/>
                <a:gd name="T45" fmla="*/ 138 h 352"/>
                <a:gd name="T46" fmla="*/ 104 w 106"/>
                <a:gd name="T47" fmla="*/ 300 h 352"/>
                <a:gd name="T48" fmla="*/ 104 w 106"/>
                <a:gd name="T49" fmla="*/ 300 h 352"/>
                <a:gd name="T50" fmla="*/ 104 w 106"/>
                <a:gd name="T51" fmla="*/ 310 h 352"/>
                <a:gd name="T52" fmla="*/ 100 w 106"/>
                <a:gd name="T53" fmla="*/ 320 h 352"/>
                <a:gd name="T54" fmla="*/ 96 w 106"/>
                <a:gd name="T55" fmla="*/ 330 h 352"/>
                <a:gd name="T56" fmla="*/ 88 w 106"/>
                <a:gd name="T57" fmla="*/ 338 h 352"/>
                <a:gd name="T58" fmla="*/ 82 w 106"/>
                <a:gd name="T59" fmla="*/ 344 h 352"/>
                <a:gd name="T60" fmla="*/ 72 w 106"/>
                <a:gd name="T61" fmla="*/ 348 h 352"/>
                <a:gd name="T62" fmla="*/ 62 w 106"/>
                <a:gd name="T63" fmla="*/ 352 h 352"/>
                <a:gd name="T64" fmla="*/ 52 w 106"/>
                <a:gd name="T65" fmla="*/ 352 h 352"/>
                <a:gd name="T66" fmla="*/ 52 w 106"/>
                <a:gd name="T67"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 h="352">
                  <a:moveTo>
                    <a:pt x="52" y="352"/>
                  </a:moveTo>
                  <a:lnTo>
                    <a:pt x="52" y="352"/>
                  </a:lnTo>
                  <a:lnTo>
                    <a:pt x="52" y="352"/>
                  </a:lnTo>
                  <a:lnTo>
                    <a:pt x="52" y="352"/>
                  </a:lnTo>
                  <a:lnTo>
                    <a:pt x="40" y="352"/>
                  </a:lnTo>
                  <a:lnTo>
                    <a:pt x="32" y="348"/>
                  </a:lnTo>
                  <a:lnTo>
                    <a:pt x="22" y="342"/>
                  </a:lnTo>
                  <a:lnTo>
                    <a:pt x="14" y="336"/>
                  </a:lnTo>
                  <a:lnTo>
                    <a:pt x="8" y="328"/>
                  </a:lnTo>
                  <a:lnTo>
                    <a:pt x="4" y="320"/>
                  </a:lnTo>
                  <a:lnTo>
                    <a:pt x="0" y="310"/>
                  </a:lnTo>
                  <a:lnTo>
                    <a:pt x="0" y="300"/>
                  </a:lnTo>
                  <a:lnTo>
                    <a:pt x="0" y="300"/>
                  </a:lnTo>
                  <a:lnTo>
                    <a:pt x="0" y="134"/>
                  </a:lnTo>
                  <a:lnTo>
                    <a:pt x="0" y="44"/>
                  </a:lnTo>
                  <a:lnTo>
                    <a:pt x="52" y="36"/>
                  </a:lnTo>
                  <a:lnTo>
                    <a:pt x="90" y="0"/>
                  </a:lnTo>
                  <a:lnTo>
                    <a:pt x="90" y="0"/>
                  </a:lnTo>
                  <a:lnTo>
                    <a:pt x="96" y="6"/>
                  </a:lnTo>
                  <a:lnTo>
                    <a:pt x="100" y="16"/>
                  </a:lnTo>
                  <a:lnTo>
                    <a:pt x="104" y="28"/>
                  </a:lnTo>
                  <a:lnTo>
                    <a:pt x="106" y="52"/>
                  </a:lnTo>
                  <a:lnTo>
                    <a:pt x="106" y="138"/>
                  </a:lnTo>
                  <a:lnTo>
                    <a:pt x="104" y="300"/>
                  </a:lnTo>
                  <a:lnTo>
                    <a:pt x="104" y="300"/>
                  </a:lnTo>
                  <a:lnTo>
                    <a:pt x="104" y="310"/>
                  </a:lnTo>
                  <a:lnTo>
                    <a:pt x="100" y="320"/>
                  </a:lnTo>
                  <a:lnTo>
                    <a:pt x="96" y="330"/>
                  </a:lnTo>
                  <a:lnTo>
                    <a:pt x="88" y="338"/>
                  </a:lnTo>
                  <a:lnTo>
                    <a:pt x="82" y="344"/>
                  </a:lnTo>
                  <a:lnTo>
                    <a:pt x="72" y="348"/>
                  </a:lnTo>
                  <a:lnTo>
                    <a:pt x="62" y="352"/>
                  </a:lnTo>
                  <a:lnTo>
                    <a:pt x="52" y="352"/>
                  </a:lnTo>
                  <a:lnTo>
                    <a:pt x="52" y="352"/>
                  </a:lnTo>
                  <a:close/>
                </a:path>
              </a:pathLst>
            </a:custGeom>
            <a:solidFill>
              <a:srgbClr val="1A86DB"/>
            </a:solidFill>
            <a:ln>
              <a:noFill/>
            </a:ln>
          </p:spPr>
          <p:txBody>
            <a:bodyPr vert="horz" wrap="square" lIns="93247" tIns="46623" rIns="93247" bIns="46623" numCol="1" anchor="t" anchorCtr="0" compatLnSpc="1">
              <a:prstTxWarp prst="textNoShape">
                <a:avLst/>
              </a:prstTxWarp>
            </a:bodyPr>
            <a:lstStyle/>
            <a:p>
              <a:pPr marL="0" marR="0" lvl="0" indent="0" defTabSz="93241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a:ln>
                  <a:noFill/>
                </a:ln>
                <a:solidFill>
                  <a:srgbClr val="FFFFFF"/>
                </a:solidFill>
                <a:effectLst/>
                <a:uLnTx/>
                <a:uFillTx/>
              </a:endParaRPr>
            </a:p>
          </p:txBody>
        </p:sp>
        <p:pic>
          <p:nvPicPr>
            <p:cNvPr id="33" name="Picture 32">
              <a:extLst>
                <a:ext uri="{FF2B5EF4-FFF2-40B4-BE49-F238E27FC236}">
                  <a16:creationId xmlns:a16="http://schemas.microsoft.com/office/drawing/2014/main" id="{ECC713E5-786F-4EFB-BDE5-45928D52D6AF}"/>
                </a:ext>
              </a:extLst>
            </p:cNvPr>
            <p:cNvPicPr>
              <a:picLocks noChangeAspect="1"/>
            </p:cNvPicPr>
            <p:nvPr userDrawn="1"/>
          </p:nvPicPr>
          <p:blipFill>
            <a:blip r:embed="rId2" cstate="email">
              <a:biLevel thresh="25000"/>
              <a:extLst>
                <a:ext uri="{28A0092B-C50C-407E-A947-70E740481C1C}">
                  <a14:useLocalDpi xmlns:a14="http://schemas.microsoft.com/office/drawing/2010/main"/>
                </a:ext>
              </a:extLst>
            </a:blip>
            <a:stretch>
              <a:fillRect/>
            </a:stretch>
          </p:blipFill>
          <p:spPr>
            <a:xfrm>
              <a:off x="174951" y="6620265"/>
              <a:ext cx="955390" cy="210480"/>
            </a:xfrm>
            <a:prstGeom prst="rect">
              <a:avLst/>
            </a:prstGeom>
          </p:spPr>
        </p:pic>
        <p:sp>
          <p:nvSpPr>
            <p:cNvPr id="34" name="Freeform 30">
              <a:extLst>
                <a:ext uri="{FF2B5EF4-FFF2-40B4-BE49-F238E27FC236}">
                  <a16:creationId xmlns:a16="http://schemas.microsoft.com/office/drawing/2014/main" id="{052FB101-3E6C-4EC5-8D93-37589F835B8F}"/>
                </a:ext>
              </a:extLst>
            </p:cNvPr>
            <p:cNvSpPr/>
            <p:nvPr userDrawn="1"/>
          </p:nvSpPr>
          <p:spPr bwMode="auto">
            <a:xfrm>
              <a:off x="10082385" y="6456984"/>
              <a:ext cx="789239" cy="535513"/>
            </a:xfrm>
            <a:custGeom>
              <a:avLst/>
              <a:gdLst>
                <a:gd name="connsiteX0" fmla="*/ 560481 w 773724"/>
                <a:gd name="connsiteY0" fmla="*/ 0 h 533030"/>
                <a:gd name="connsiteX1" fmla="*/ 649426 w 773724"/>
                <a:gd name="connsiteY1" fmla="*/ 0 h 533030"/>
                <a:gd name="connsiteX2" fmla="*/ 660415 w 773724"/>
                <a:gd name="connsiteY2" fmla="*/ 9067 h 533030"/>
                <a:gd name="connsiteX3" fmla="*/ 773724 w 773724"/>
                <a:gd name="connsiteY3" fmla="*/ 282619 h 533030"/>
                <a:gd name="connsiteX4" fmla="*/ 707654 w 773724"/>
                <a:gd name="connsiteY4" fmla="*/ 498917 h 533030"/>
                <a:gd name="connsiteX5" fmla="*/ 679508 w 773724"/>
                <a:gd name="connsiteY5" fmla="*/ 533030 h 533030"/>
                <a:gd name="connsiteX6" fmla="*/ 603760 w 773724"/>
                <a:gd name="connsiteY6" fmla="*/ 533030 h 533030"/>
                <a:gd name="connsiteX7" fmla="*/ 622123 w 773724"/>
                <a:gd name="connsiteY7" fmla="*/ 517880 h 533030"/>
                <a:gd name="connsiteX8" fmla="*/ 719571 w 773724"/>
                <a:gd name="connsiteY8" fmla="*/ 282619 h 533030"/>
                <a:gd name="connsiteX9" fmla="*/ 572883 w 773724"/>
                <a:gd name="connsiteY9" fmla="*/ 6732 h 533030"/>
                <a:gd name="connsiteX10" fmla="*/ 124298 w 773724"/>
                <a:gd name="connsiteY10" fmla="*/ 0 h 533030"/>
                <a:gd name="connsiteX11" fmla="*/ 213243 w 773724"/>
                <a:gd name="connsiteY11" fmla="*/ 0 h 533030"/>
                <a:gd name="connsiteX12" fmla="*/ 200841 w 773724"/>
                <a:gd name="connsiteY12" fmla="*/ 6732 h 533030"/>
                <a:gd name="connsiteX13" fmla="*/ 54153 w 773724"/>
                <a:gd name="connsiteY13" fmla="*/ 282619 h 533030"/>
                <a:gd name="connsiteX14" fmla="*/ 151601 w 773724"/>
                <a:gd name="connsiteY14" fmla="*/ 517880 h 533030"/>
                <a:gd name="connsiteX15" fmla="*/ 169964 w 773724"/>
                <a:gd name="connsiteY15" fmla="*/ 533030 h 533030"/>
                <a:gd name="connsiteX16" fmla="*/ 94215 w 773724"/>
                <a:gd name="connsiteY16" fmla="*/ 533030 h 533030"/>
                <a:gd name="connsiteX17" fmla="*/ 66070 w 773724"/>
                <a:gd name="connsiteY17" fmla="*/ 498917 h 533030"/>
                <a:gd name="connsiteX18" fmla="*/ 0 w 773724"/>
                <a:gd name="connsiteY18" fmla="*/ 282619 h 533030"/>
                <a:gd name="connsiteX19" fmla="*/ 113309 w 773724"/>
                <a:gd name="connsiteY19" fmla="*/ 9067 h 533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73724" h="533030">
                  <a:moveTo>
                    <a:pt x="560481" y="0"/>
                  </a:moveTo>
                  <a:lnTo>
                    <a:pt x="649426" y="0"/>
                  </a:lnTo>
                  <a:lnTo>
                    <a:pt x="660415" y="9067"/>
                  </a:lnTo>
                  <a:cubicBezTo>
                    <a:pt x="730423" y="79075"/>
                    <a:pt x="773724" y="175790"/>
                    <a:pt x="773724" y="282619"/>
                  </a:cubicBezTo>
                  <a:cubicBezTo>
                    <a:pt x="773724" y="362741"/>
                    <a:pt x="749367" y="437174"/>
                    <a:pt x="707654" y="498917"/>
                  </a:cubicBezTo>
                  <a:lnTo>
                    <a:pt x="679508" y="533030"/>
                  </a:lnTo>
                  <a:lnTo>
                    <a:pt x="603760" y="533030"/>
                  </a:lnTo>
                  <a:lnTo>
                    <a:pt x="622123" y="517880"/>
                  </a:lnTo>
                  <a:cubicBezTo>
                    <a:pt x="682331" y="457672"/>
                    <a:pt x="719571" y="374494"/>
                    <a:pt x="719571" y="282619"/>
                  </a:cubicBezTo>
                  <a:cubicBezTo>
                    <a:pt x="719571" y="167776"/>
                    <a:pt x="661384" y="66522"/>
                    <a:pt x="572883" y="6732"/>
                  </a:cubicBezTo>
                  <a:close/>
                  <a:moveTo>
                    <a:pt x="124298" y="0"/>
                  </a:moveTo>
                  <a:lnTo>
                    <a:pt x="213243" y="0"/>
                  </a:lnTo>
                  <a:lnTo>
                    <a:pt x="200841" y="6732"/>
                  </a:lnTo>
                  <a:cubicBezTo>
                    <a:pt x="112340" y="66522"/>
                    <a:pt x="54153" y="167776"/>
                    <a:pt x="54153" y="282619"/>
                  </a:cubicBezTo>
                  <a:cubicBezTo>
                    <a:pt x="54153" y="374494"/>
                    <a:pt x="91393" y="457672"/>
                    <a:pt x="151601" y="517880"/>
                  </a:cubicBezTo>
                  <a:lnTo>
                    <a:pt x="169964" y="533030"/>
                  </a:lnTo>
                  <a:lnTo>
                    <a:pt x="94215" y="533030"/>
                  </a:lnTo>
                  <a:lnTo>
                    <a:pt x="66070" y="498917"/>
                  </a:lnTo>
                  <a:cubicBezTo>
                    <a:pt x="24357" y="437174"/>
                    <a:pt x="0" y="362741"/>
                    <a:pt x="0" y="282619"/>
                  </a:cubicBezTo>
                  <a:cubicBezTo>
                    <a:pt x="0" y="175790"/>
                    <a:pt x="43301" y="79075"/>
                    <a:pt x="113309" y="9067"/>
                  </a:cubicBezTo>
                  <a:close/>
                </a:path>
              </a:pathLst>
            </a:custGeom>
            <a:solidFill>
              <a:schemeClr val="accent1"/>
            </a:solidFill>
            <a:ln w="57150" cap="flat" cmpd="sng" algn="ctr">
              <a:noFill/>
              <a:prstDash val="solid"/>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6"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3175806840"/>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pic>
        <p:nvPicPr>
          <p:cNvPr id="3" name="Picture 2">
            <a:extLst>
              <a:ext uri="{FF2B5EF4-FFF2-40B4-BE49-F238E27FC236}">
                <a16:creationId xmlns:a16="http://schemas.microsoft.com/office/drawing/2014/main" id="{0EA9C8C4-4013-4C88-BED1-DA5ABF97148C}"/>
              </a:ext>
            </a:extLst>
          </p:cNvPr>
          <p:cNvPicPr>
            <a:picLocks noChangeAspect="1"/>
          </p:cNvPicPr>
          <p:nvPr userDrawn="1"/>
        </p:nvPicPr>
        <p:blipFill>
          <a:blip r:embed="rId2"/>
          <a:stretch>
            <a:fillRect/>
          </a:stretch>
        </p:blipFill>
        <p:spPr>
          <a:xfrm>
            <a:off x="0" y="6291921"/>
            <a:ext cx="12192000" cy="566079"/>
          </a:xfrm>
          <a:prstGeom prst="rect">
            <a:avLst/>
          </a:prstGeom>
        </p:spPr>
      </p:pic>
    </p:spTree>
    <p:extLst>
      <p:ext uri="{BB962C8B-B14F-4D97-AF65-F5344CB8AC3E}">
        <p14:creationId xmlns:p14="http://schemas.microsoft.com/office/powerpoint/2010/main" val="374315752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rgbClr val="FFFFFF"/>
                </a:solidFill>
              </a:defRPr>
            </a:lvl1pPr>
          </a:lstStyle>
          <a:p>
            <a:r>
              <a:rPr lang="en-US" dirty="0"/>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rgbClr val="FFFFFF"/>
                </a:solidFill>
                <a:latin typeface="+mj-lt"/>
              </a:defRPr>
            </a:lvl1pPr>
          </a:lstStyle>
          <a:p>
            <a:pPr lvl="0"/>
            <a:r>
              <a:rPr lang="en-US" dirty="0"/>
              <a:t>Speaker Name</a:t>
            </a:r>
          </a:p>
        </p:txBody>
      </p:sp>
    </p:spTree>
    <p:extLst>
      <p:ext uri="{BB962C8B-B14F-4D97-AF65-F5344CB8AC3E}">
        <p14:creationId xmlns:p14="http://schemas.microsoft.com/office/powerpoint/2010/main" val="33477954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861535"/>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0891509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7D0C0-C6BB-4733-9AEF-E6DA82ED49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AE3D767-F929-4E33-A2E4-DCDEBB50CF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4C43C1A-BFD3-4518-A521-E38CA0D0D470}"/>
              </a:ext>
            </a:extLst>
          </p:cNvPr>
          <p:cNvSpPr>
            <a:spLocks noGrp="1"/>
          </p:cNvSpPr>
          <p:nvPr>
            <p:ph type="dt" sz="half" idx="10"/>
          </p:nvPr>
        </p:nvSpPr>
        <p:spPr/>
        <p:txBody>
          <a:bodyPr/>
          <a:lstStyle/>
          <a:p>
            <a:fld id="{CA8E7A2B-889E-419D-BBD8-CA38EF5179E0}" type="datetimeFigureOut">
              <a:rPr lang="en-IN" smtClean="0"/>
              <a:t>03/09/18</a:t>
            </a:fld>
            <a:endParaRPr lang="en-IN"/>
          </a:p>
        </p:txBody>
      </p:sp>
      <p:sp>
        <p:nvSpPr>
          <p:cNvPr id="5" name="Footer Placeholder 4">
            <a:extLst>
              <a:ext uri="{FF2B5EF4-FFF2-40B4-BE49-F238E27FC236}">
                <a16:creationId xmlns:a16="http://schemas.microsoft.com/office/drawing/2014/main" id="{40FEAB2F-600D-443D-AD98-19EF9DA6B5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E327A4-2E05-4551-A244-9CBBAD7F2A1D}"/>
              </a:ext>
            </a:extLst>
          </p:cNvPr>
          <p:cNvSpPr>
            <a:spLocks noGrp="1"/>
          </p:cNvSpPr>
          <p:nvPr>
            <p:ph type="sldNum" sz="quarter" idx="12"/>
          </p:nvPr>
        </p:nvSpPr>
        <p:spPr/>
        <p:txBody>
          <a:bodyPr/>
          <a:lstStyle/>
          <a:p>
            <a:fld id="{F4C00845-D0E1-4A83-9712-6684AA6E941A}" type="slidenum">
              <a:rPr lang="en-IN" smtClean="0"/>
              <a:t>‹#›</a:t>
            </a:fld>
            <a:endParaRPr lang="en-IN"/>
          </a:p>
        </p:txBody>
      </p:sp>
    </p:spTree>
    <p:extLst>
      <p:ext uri="{BB962C8B-B14F-4D97-AF65-F5344CB8AC3E}">
        <p14:creationId xmlns:p14="http://schemas.microsoft.com/office/powerpoint/2010/main" val="7424750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9106084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1682287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1E353-7CE1-44B4-93D7-CC0B2769B4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04F862-05F5-4195-BC1B-62A4EE2B899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A370C5-F146-474D-9522-A1EDDE2E8C9D}"/>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5" name="Footer Placeholder 4">
            <a:extLst>
              <a:ext uri="{FF2B5EF4-FFF2-40B4-BE49-F238E27FC236}">
                <a16:creationId xmlns:a16="http://schemas.microsoft.com/office/drawing/2014/main" id="{3427A41F-9BC6-4AF8-B70B-FB344382D0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E035A4-305A-467A-950C-09074FBBA084}"/>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2802192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1_Section">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183651"/>
            <a:ext cx="11353800" cy="3066444"/>
          </a:xfrm>
        </p:spPr>
        <p:txBody>
          <a:bodyPr lIns="393192" anchor="t" anchorCtr="0">
            <a:normAutofit/>
          </a:bodyPr>
          <a:lstStyle>
            <a:lvl1pPr>
              <a:defRPr sz="66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321386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08964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7B6CC-D100-4EDE-9B57-0028839A2E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6E69006-54F5-405A-A48F-EE0B13C169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32FE23B-887B-4B4C-BC57-8682DCC2BC70}"/>
              </a:ext>
            </a:extLst>
          </p:cNvPr>
          <p:cNvSpPr>
            <a:spLocks noGrp="1"/>
          </p:cNvSpPr>
          <p:nvPr>
            <p:ph type="dt" sz="half" idx="10"/>
          </p:nvPr>
        </p:nvSpPr>
        <p:spPr/>
        <p:txBody>
          <a:bodyPr/>
          <a:lstStyle/>
          <a:p>
            <a:fld id="{D67D8791-1773-4E6A-AA99-B1D40149EC84}" type="datetimeFigureOut">
              <a:rPr lang="en-IN" smtClean="0"/>
              <a:t>03/09/18</a:t>
            </a:fld>
            <a:endParaRPr lang="en-IN"/>
          </a:p>
        </p:txBody>
      </p:sp>
      <p:sp>
        <p:nvSpPr>
          <p:cNvPr id="5" name="Footer Placeholder 4">
            <a:extLst>
              <a:ext uri="{FF2B5EF4-FFF2-40B4-BE49-F238E27FC236}">
                <a16:creationId xmlns:a16="http://schemas.microsoft.com/office/drawing/2014/main" id="{E1548015-03C9-4783-863F-B65EA3D01BA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F925F3-9A42-421D-A437-003140029D68}"/>
              </a:ext>
            </a:extLst>
          </p:cNvPr>
          <p:cNvSpPr>
            <a:spLocks noGrp="1"/>
          </p:cNvSpPr>
          <p:nvPr>
            <p:ph type="sldNum" sz="quarter" idx="12"/>
          </p:nvPr>
        </p:nvSpPr>
        <p:spPr/>
        <p:txBody>
          <a:bodyPr/>
          <a:lstStyle/>
          <a:p>
            <a:fld id="{3DF7879A-BE72-4568-B585-8A235DD2AA4C}" type="slidenum">
              <a:rPr lang="en-IN" smtClean="0"/>
              <a:t>‹#›</a:t>
            </a:fld>
            <a:endParaRPr lang="en-IN"/>
          </a:p>
        </p:txBody>
      </p:sp>
    </p:spTree>
    <p:extLst>
      <p:ext uri="{BB962C8B-B14F-4D97-AF65-F5344CB8AC3E}">
        <p14:creationId xmlns:p14="http://schemas.microsoft.com/office/powerpoint/2010/main" val="312894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C0255-E75E-4450-9639-3578B2633C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7D47A9-95DC-4F2F-8E66-2837D4388B1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984C643-4A81-491A-B138-886FB62677D8}"/>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5" name="Footer Placeholder 4">
            <a:extLst>
              <a:ext uri="{FF2B5EF4-FFF2-40B4-BE49-F238E27FC236}">
                <a16:creationId xmlns:a16="http://schemas.microsoft.com/office/drawing/2014/main" id="{AB8A58DB-F64B-4A1E-884E-3777EA183D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3F87C3-7EB5-4C07-A665-1B7C014EE3F1}"/>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3607895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1ABDF-3F80-4818-B54A-2779DD8954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21A77E-13C8-4FA3-ADEB-F3C1F4E27E2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BFDB5D0-689A-44AD-A1C9-EC14195C5E6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792E8C-9CCD-4221-A404-DA5CF3DBB8C5}"/>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6" name="Footer Placeholder 5">
            <a:extLst>
              <a:ext uri="{FF2B5EF4-FFF2-40B4-BE49-F238E27FC236}">
                <a16:creationId xmlns:a16="http://schemas.microsoft.com/office/drawing/2014/main" id="{8B59EFF7-33E7-4AB8-87F9-01379B7698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7A1FBB-DCB5-492D-B3DE-659A8F7B4CC7}"/>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2392375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0FEAE-E7DD-41CE-9C4D-7319C8A41B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ADEB357-643F-464E-AA6C-99BB7AB66D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C3CA8A4-C4D9-4922-84CD-93BEEB651BD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9F66C01-C586-48D2-BBB3-7D8AF935B8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117EF4-AE78-4E97-9DD8-D9E8B49AAE5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48CE50-2AF1-4D15-9FCB-D1FF7B61A7FB}"/>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8" name="Footer Placeholder 7">
            <a:extLst>
              <a:ext uri="{FF2B5EF4-FFF2-40B4-BE49-F238E27FC236}">
                <a16:creationId xmlns:a16="http://schemas.microsoft.com/office/drawing/2014/main" id="{7824A7F2-5255-4CD0-8CA9-61ADEB3E7DA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46297E-A73F-438F-9AAB-A7F8F05B4D0F}"/>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771574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6EE01-5F2F-4F52-8944-AB9BC78165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9B3D40-BF3B-4FDD-9671-02E9379105D9}"/>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4" name="Footer Placeholder 3">
            <a:extLst>
              <a:ext uri="{FF2B5EF4-FFF2-40B4-BE49-F238E27FC236}">
                <a16:creationId xmlns:a16="http://schemas.microsoft.com/office/drawing/2014/main" id="{706D50C6-291D-4EB0-8B4E-052D38DBE2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E0952C-8145-46AB-A2A6-E5DEA7B2653D}"/>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304112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E185AE-B2A5-40C5-A6F8-C0DD67A6F3B9}"/>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3" name="Footer Placeholder 2">
            <a:extLst>
              <a:ext uri="{FF2B5EF4-FFF2-40B4-BE49-F238E27FC236}">
                <a16:creationId xmlns:a16="http://schemas.microsoft.com/office/drawing/2014/main" id="{AD3CBB6C-D680-4CA6-A66D-BD1725E441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332C0F-60AC-4483-97CE-75C5598D58F4}"/>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353356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3452C-3727-4A4B-86BE-CE845191F8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0161721-9251-4A4D-B310-BE3FD8BCEE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B3FFEC-DDCA-4AD1-A76F-2A905A98FF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061FF2D-5864-4251-A3DA-79C9ECCAAB8D}"/>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6" name="Footer Placeholder 5">
            <a:extLst>
              <a:ext uri="{FF2B5EF4-FFF2-40B4-BE49-F238E27FC236}">
                <a16:creationId xmlns:a16="http://schemas.microsoft.com/office/drawing/2014/main" id="{FB42D38D-125F-47CD-B2D7-191891AF8D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C8AA65-D17E-4AB7-8D84-6A2874D9DA65}"/>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404453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2F0A4-0B0D-4C11-8791-200F427A34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8ADF5FD-0BD2-4AC9-B69B-1825922AE4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EB7A38-BB63-4820-AD9D-598625C5BA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4DD0742-0BCD-4B1B-87EE-4F2D44F09C9E}"/>
              </a:ext>
            </a:extLst>
          </p:cNvPr>
          <p:cNvSpPr>
            <a:spLocks noGrp="1"/>
          </p:cNvSpPr>
          <p:nvPr>
            <p:ph type="dt" sz="half" idx="10"/>
          </p:nvPr>
        </p:nvSpPr>
        <p:spPr/>
        <p:txBody>
          <a:bodyPr/>
          <a:lstStyle/>
          <a:p>
            <a:fld id="{C4893C64-7AE5-4241-A504-71455322F0AE}" type="datetimeFigureOut">
              <a:rPr lang="en-US" smtClean="0"/>
              <a:t>9/3/18</a:t>
            </a:fld>
            <a:endParaRPr lang="en-US"/>
          </a:p>
        </p:txBody>
      </p:sp>
      <p:sp>
        <p:nvSpPr>
          <p:cNvPr id="6" name="Footer Placeholder 5">
            <a:extLst>
              <a:ext uri="{FF2B5EF4-FFF2-40B4-BE49-F238E27FC236}">
                <a16:creationId xmlns:a16="http://schemas.microsoft.com/office/drawing/2014/main" id="{3610F867-9D7F-458E-A424-4ACE2E2099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F52374-0FA8-4447-8CE6-955E0A6B8CEB}"/>
              </a:ext>
            </a:extLst>
          </p:cNvPr>
          <p:cNvSpPr>
            <a:spLocks noGrp="1"/>
          </p:cNvSpPr>
          <p:nvPr>
            <p:ph type="sldNum" sz="quarter" idx="12"/>
          </p:nvPr>
        </p:nvSpPr>
        <p:spPr/>
        <p:txBody>
          <a:bodyPr/>
          <a:lstStyle/>
          <a:p>
            <a:fld id="{84F395EA-8F53-45A0-A873-40F51A14CB63}" type="slidenum">
              <a:rPr lang="en-US" smtClean="0"/>
              <a:t>‹#›</a:t>
            </a:fld>
            <a:endParaRPr lang="en-US"/>
          </a:p>
        </p:txBody>
      </p:sp>
    </p:spTree>
    <p:extLst>
      <p:ext uri="{BB962C8B-B14F-4D97-AF65-F5344CB8AC3E}">
        <p14:creationId xmlns:p14="http://schemas.microsoft.com/office/powerpoint/2010/main" val="3632934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0.xml"/><Relationship Id="rId7" Type="http://schemas.openxmlformats.org/officeDocument/2006/relationships/image" Target="../media/image6.png"/><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theme" Target="../theme/theme3.xml"/><Relationship Id="rId5" Type="http://schemas.openxmlformats.org/officeDocument/2006/relationships/slideLayout" Target="../slideLayouts/slideLayout22.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FC00CE-8F67-4F0C-8722-C6FC1D2194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AF0A695-C2CE-4381-B463-37D69ADCBA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9C9F5F-4E36-4416-A1CC-FD84FCDEAE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893C64-7AE5-4241-A504-71455322F0AE}" type="datetimeFigureOut">
              <a:rPr lang="en-US" smtClean="0"/>
              <a:t>9/3/18</a:t>
            </a:fld>
            <a:endParaRPr lang="en-US"/>
          </a:p>
        </p:txBody>
      </p:sp>
      <p:sp>
        <p:nvSpPr>
          <p:cNvPr id="5" name="Footer Placeholder 4">
            <a:extLst>
              <a:ext uri="{FF2B5EF4-FFF2-40B4-BE49-F238E27FC236}">
                <a16:creationId xmlns:a16="http://schemas.microsoft.com/office/drawing/2014/main" id="{DCE707F0-4D5D-4C21-802C-1107889E41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4F1B09D-C4DB-4A7E-9DF7-C461CEE3203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F395EA-8F53-45A0-A873-40F51A14CB63}" type="slidenum">
              <a:rPr lang="en-US" smtClean="0"/>
              <a:t>‹#›</a:t>
            </a:fld>
            <a:endParaRPr lang="en-US"/>
          </a:p>
        </p:txBody>
      </p:sp>
    </p:spTree>
    <p:extLst>
      <p:ext uri="{BB962C8B-B14F-4D97-AF65-F5344CB8AC3E}">
        <p14:creationId xmlns:p14="http://schemas.microsoft.com/office/powerpoint/2010/main" val="2475262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2" y="1189179"/>
            <a:ext cx="11653521" cy="1868204"/>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34202552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72" r:id="rId6"/>
  </p:sldLayoutIdLst>
  <p:transition>
    <p:fade/>
  </p:transition>
  <p:txStyles>
    <p:titleStyle>
      <a:lvl1pPr algn="l" defTabSz="914192" rtl="0" eaLnBrk="1" latinLnBrk="0" hangingPunct="1">
        <a:lnSpc>
          <a:spcPct val="90000"/>
        </a:lnSpc>
        <a:spcBef>
          <a:spcPct val="0"/>
        </a:spcBef>
        <a:buNone/>
        <a:defRPr lang="en-US" sz="44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79">
          <p15:clr>
            <a:srgbClr val="C35EA4"/>
          </p15:clr>
        </p15:guide>
        <p15:guide id="17" pos="7400">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186820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p:nvPicPr>
        <p:blipFill>
          <a:blip r:embed="rId7"/>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896276723"/>
      </p:ext>
    </p:extLst>
  </p:cSld>
  <p:clrMap bg1="dk1" tx1="lt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Lst>
  <p:transition>
    <p:fade/>
  </p:transition>
  <p:txStyles>
    <p:titleStyle>
      <a:lvl1pPr algn="l" defTabSz="914367" rtl="0" eaLnBrk="1" latinLnBrk="0" hangingPunct="1">
        <a:lnSpc>
          <a:spcPct val="90000"/>
        </a:lnSpc>
        <a:spcBef>
          <a:spcPct val="0"/>
        </a:spcBef>
        <a:buNone/>
        <a:defRPr lang="en-US" sz="44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79">
          <p15:clr>
            <a:srgbClr val="C35EA4"/>
          </p15:clr>
        </p15:guide>
        <p15:guide id="17" pos="7400">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p:cNvSpPr/>
          <p:nvPr/>
        </p:nvSpPr>
        <p:spPr bwMode="auto">
          <a:xfrm>
            <a:off x="864" y="1631852"/>
            <a:ext cx="6277260" cy="5225663"/>
          </a:xfrm>
          <a:prstGeom prst="rect">
            <a:avLst/>
          </a:prstGeom>
          <a:solidFill>
            <a:schemeClr val="accent1">
              <a:alpha val="8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1765"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Title 5"/>
          <p:cNvSpPr>
            <a:spLocks noGrp="1"/>
          </p:cNvSpPr>
          <p:nvPr>
            <p:ph type="title"/>
          </p:nvPr>
        </p:nvSpPr>
        <p:spPr>
          <a:xfrm>
            <a:off x="3214" y="1631852"/>
            <a:ext cx="6274911" cy="3526917"/>
          </a:xfrm>
        </p:spPr>
        <p:txBody>
          <a:bodyPr/>
          <a:lstStyle/>
          <a:p>
            <a:pPr algn="ctr"/>
            <a:br>
              <a:rPr lang="en-US" dirty="0"/>
            </a:br>
            <a:r>
              <a:rPr lang="en-US" dirty="0"/>
              <a:t>All on Azure SQL Data Warehouse</a:t>
            </a:r>
            <a:br>
              <a:rPr lang="en-US" dirty="0"/>
            </a:br>
            <a:endParaRPr lang="en-US" dirty="0"/>
          </a:p>
        </p:txBody>
      </p:sp>
      <p:sp>
        <p:nvSpPr>
          <p:cNvPr id="7" name="Text Placeholder 6"/>
          <p:cNvSpPr>
            <a:spLocks noGrp="1"/>
          </p:cNvSpPr>
          <p:nvPr>
            <p:ph type="body" sz="quarter" idx="14"/>
          </p:nvPr>
        </p:nvSpPr>
        <p:spPr>
          <a:xfrm>
            <a:off x="1594" y="5158750"/>
            <a:ext cx="6276530" cy="1698765"/>
          </a:xfrm>
        </p:spPr>
        <p:txBody>
          <a:bodyPr/>
          <a:lstStyle/>
          <a:p>
            <a:pPr algn="ctr"/>
            <a:r>
              <a:rPr lang="en-US" dirty="0"/>
              <a:t>Abdul Rasheed </a:t>
            </a:r>
            <a:r>
              <a:rPr lang="en-US" dirty="0" err="1"/>
              <a:t>Feroz</a:t>
            </a:r>
            <a:r>
              <a:rPr lang="en-US" dirty="0"/>
              <a:t> Khan</a:t>
            </a:r>
          </a:p>
          <a:p>
            <a:pPr algn="ctr"/>
            <a:r>
              <a:rPr lang="en-US" dirty="0"/>
              <a:t>Microsoft MVP – Azure</a:t>
            </a:r>
          </a:p>
        </p:txBody>
      </p:sp>
      <p:sp>
        <p:nvSpPr>
          <p:cNvPr id="2" name="TextBox 1"/>
          <p:cNvSpPr txBox="1"/>
          <p:nvPr/>
        </p:nvSpPr>
        <p:spPr>
          <a:xfrm>
            <a:off x="636348" y="2894651"/>
            <a:ext cx="369345" cy="634443"/>
          </a:xfrm>
          <a:prstGeom prst="rect">
            <a:avLst/>
          </a:prstGeom>
          <a:noFill/>
        </p:spPr>
        <p:txBody>
          <a:bodyPr wrap="none" lIns="182854" tIns="146284" rIns="182854" bIns="146284" rtlCol="0">
            <a:spAutoFit/>
          </a:bodyPr>
          <a:lstStyle/>
          <a:p>
            <a:pPr marL="0" marR="0" lvl="0" indent="0" algn="l" defTabSz="914225" rtl="0" eaLnBrk="1" fontAlgn="auto" latinLnBrk="0" hangingPunct="1">
              <a:lnSpc>
                <a:spcPct val="90000"/>
              </a:lnSpc>
              <a:spcBef>
                <a:spcPts val="0"/>
              </a:spcBef>
              <a:spcAft>
                <a:spcPts val="600"/>
              </a:spcAft>
              <a:buClrTx/>
              <a:buSzTx/>
              <a:buFontTx/>
              <a:buNone/>
              <a:tabLst/>
              <a:defRPr/>
            </a:pPr>
            <a:endParaRPr kumimoji="0" lang="en-US" sz="2400" b="0" i="0" u="none" strike="noStrike" kern="0" cap="none" spc="0" normalizeH="0" baseline="0" noProof="0" err="1">
              <a:ln>
                <a:noFill/>
              </a:ln>
              <a:gradFill>
                <a:gsLst>
                  <a:gs pos="2917">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2039110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spc="35" dirty="0">
                <a:solidFill>
                  <a:schemeClr val="bg1"/>
                </a:solidFill>
              </a:rPr>
              <a:t>MPP Architecture</a:t>
            </a:r>
          </a:p>
        </p:txBody>
      </p:sp>
      <p:pic>
        <p:nvPicPr>
          <p:cNvPr id="5" name="Content Placeholder 4">
            <a:extLst>
              <a:ext uri="{FF2B5EF4-FFF2-40B4-BE49-F238E27FC236}">
                <a16:creationId xmlns:a16="http://schemas.microsoft.com/office/drawing/2014/main" id="{402BCBC9-36F0-1A40-9365-D4B88008EE8D}"/>
              </a:ext>
            </a:extLst>
          </p:cNvPr>
          <p:cNvPicPr>
            <a:picLocks noGrp="1" noChangeAspect="1"/>
          </p:cNvPicPr>
          <p:nvPr>
            <p:ph idx="1"/>
          </p:nvPr>
        </p:nvPicPr>
        <p:blipFill>
          <a:blip r:embed="rId3"/>
          <a:stretch>
            <a:fillRect/>
          </a:stretch>
        </p:blipFill>
        <p:spPr>
          <a:xfrm>
            <a:off x="2932448" y="1892775"/>
            <a:ext cx="6327104" cy="4874746"/>
          </a:xfrm>
          <a:prstGeom prst="rect">
            <a:avLst/>
          </a:prstGeom>
        </p:spPr>
      </p:pic>
    </p:spTree>
    <p:extLst>
      <p:ext uri="{BB962C8B-B14F-4D97-AF65-F5344CB8AC3E}">
        <p14:creationId xmlns:p14="http://schemas.microsoft.com/office/powerpoint/2010/main" val="184573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1" y="272135"/>
            <a:ext cx="12191999" cy="1325563"/>
          </a:xfrm>
        </p:spPr>
        <p:txBody>
          <a:bodyPr>
            <a:normAutofit/>
          </a:bodyPr>
          <a:lstStyle/>
          <a:p>
            <a:pPr algn="ctr"/>
            <a:r>
              <a:rPr lang="en-GB" sz="4800" b="1" spc="35" dirty="0">
                <a:solidFill>
                  <a:schemeClr val="bg1"/>
                </a:solidFill>
              </a:rPr>
              <a:t>Modern Data Warehouse</a:t>
            </a:r>
          </a:p>
        </p:txBody>
      </p:sp>
      <p:pic>
        <p:nvPicPr>
          <p:cNvPr id="6" name="Content Placeholder 5" descr="A screenshot of a cell phone&#10;&#10;Description generated with high confidence">
            <a:extLst>
              <a:ext uri="{FF2B5EF4-FFF2-40B4-BE49-F238E27FC236}">
                <a16:creationId xmlns:a16="http://schemas.microsoft.com/office/drawing/2014/main" id="{A231E60E-1A9C-44D4-9562-6F2A4C06384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21288" y="1802296"/>
            <a:ext cx="9749424" cy="5055704"/>
          </a:xfrm>
        </p:spPr>
      </p:pic>
    </p:spTree>
    <p:extLst>
      <p:ext uri="{BB962C8B-B14F-4D97-AF65-F5344CB8AC3E}">
        <p14:creationId xmlns:p14="http://schemas.microsoft.com/office/powerpoint/2010/main" val="420715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1" y="272135"/>
            <a:ext cx="12191999" cy="1325563"/>
          </a:xfrm>
        </p:spPr>
        <p:txBody>
          <a:bodyPr>
            <a:normAutofit/>
          </a:bodyPr>
          <a:lstStyle/>
          <a:p>
            <a:pPr algn="ctr"/>
            <a:r>
              <a:rPr lang="en-GB" sz="4800" b="1" spc="35" dirty="0">
                <a:solidFill>
                  <a:schemeClr val="bg1"/>
                </a:solidFill>
              </a:rPr>
              <a:t>Advanced Analytics on Big Data</a:t>
            </a:r>
          </a:p>
        </p:txBody>
      </p:sp>
      <p:pic>
        <p:nvPicPr>
          <p:cNvPr id="6" name="Content Placeholder 5" descr="A screenshot of a cell phone&#10;&#10;Description generated with very high confidence">
            <a:extLst>
              <a:ext uri="{FF2B5EF4-FFF2-40B4-BE49-F238E27FC236}">
                <a16:creationId xmlns:a16="http://schemas.microsoft.com/office/drawing/2014/main" id="{DFE3B4F3-139E-4C69-8C1B-357522C989D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70009" y="1802297"/>
            <a:ext cx="9877689" cy="5055704"/>
          </a:xfrm>
        </p:spPr>
      </p:pic>
    </p:spTree>
    <p:extLst>
      <p:ext uri="{BB962C8B-B14F-4D97-AF65-F5344CB8AC3E}">
        <p14:creationId xmlns:p14="http://schemas.microsoft.com/office/powerpoint/2010/main" val="3968715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1" y="272135"/>
            <a:ext cx="12191999" cy="1325563"/>
          </a:xfrm>
        </p:spPr>
        <p:txBody>
          <a:bodyPr>
            <a:normAutofit/>
          </a:bodyPr>
          <a:lstStyle/>
          <a:p>
            <a:pPr algn="ctr"/>
            <a:r>
              <a:rPr lang="en-GB" sz="4800" b="1" spc="35" dirty="0">
                <a:solidFill>
                  <a:schemeClr val="bg1"/>
                </a:solidFill>
              </a:rPr>
              <a:t>Real-time Analytics</a:t>
            </a:r>
          </a:p>
        </p:txBody>
      </p:sp>
      <p:pic>
        <p:nvPicPr>
          <p:cNvPr id="6" name="Content Placeholder 5" descr="A screenshot of a map&#10;&#10;Description generated with very high confidence">
            <a:extLst>
              <a:ext uri="{FF2B5EF4-FFF2-40B4-BE49-F238E27FC236}">
                <a16:creationId xmlns:a16="http://schemas.microsoft.com/office/drawing/2014/main" id="{1A16081B-8011-4CAA-B811-75D30FD5610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3943" y="1802296"/>
            <a:ext cx="8883124" cy="5055704"/>
          </a:xfrm>
        </p:spPr>
      </p:pic>
    </p:spTree>
    <p:extLst>
      <p:ext uri="{BB962C8B-B14F-4D97-AF65-F5344CB8AC3E}">
        <p14:creationId xmlns:p14="http://schemas.microsoft.com/office/powerpoint/2010/main" val="2827271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1" y="272135"/>
            <a:ext cx="12191999" cy="1325563"/>
          </a:xfrm>
        </p:spPr>
        <p:txBody>
          <a:bodyPr>
            <a:normAutofit/>
          </a:bodyPr>
          <a:lstStyle/>
          <a:p>
            <a:pPr algn="ctr"/>
            <a:r>
              <a:rPr lang="en-GB" sz="4800" b="1" spc="35" dirty="0">
                <a:solidFill>
                  <a:schemeClr val="bg1"/>
                </a:solidFill>
              </a:rPr>
              <a:t>Hub and Spoke Architecture for BI</a:t>
            </a:r>
          </a:p>
        </p:txBody>
      </p:sp>
      <p:pic>
        <p:nvPicPr>
          <p:cNvPr id="6" name="Content Placeholder 5" descr="A screenshot of a cell phone&#10;&#10;Description generated with very high confidence">
            <a:extLst>
              <a:ext uri="{FF2B5EF4-FFF2-40B4-BE49-F238E27FC236}">
                <a16:creationId xmlns:a16="http://schemas.microsoft.com/office/drawing/2014/main" id="{50C7BEEE-894C-4A0F-8D19-EC32E8F32DF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25667" y="1802296"/>
            <a:ext cx="9183037" cy="5055704"/>
          </a:xfrm>
        </p:spPr>
      </p:pic>
    </p:spTree>
    <p:extLst>
      <p:ext uri="{BB962C8B-B14F-4D97-AF65-F5344CB8AC3E}">
        <p14:creationId xmlns:p14="http://schemas.microsoft.com/office/powerpoint/2010/main" val="427218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1" y="272135"/>
            <a:ext cx="12191999" cy="1325563"/>
          </a:xfrm>
        </p:spPr>
        <p:txBody>
          <a:bodyPr>
            <a:normAutofit/>
          </a:bodyPr>
          <a:lstStyle/>
          <a:p>
            <a:pPr algn="ctr"/>
            <a:r>
              <a:rPr lang="en-GB" sz="4800" b="1" spc="35" dirty="0">
                <a:solidFill>
                  <a:schemeClr val="bg1"/>
                </a:solidFill>
              </a:rPr>
              <a:t>Auto-Scaling Cloud Data Warehouse</a:t>
            </a:r>
          </a:p>
        </p:txBody>
      </p:sp>
      <p:pic>
        <p:nvPicPr>
          <p:cNvPr id="6" name="Content Placeholder 5" descr="A screenshot of a cell phone&#10;&#10;Description generated with high confidence">
            <a:extLst>
              <a:ext uri="{FF2B5EF4-FFF2-40B4-BE49-F238E27FC236}">
                <a16:creationId xmlns:a16="http://schemas.microsoft.com/office/drawing/2014/main" id="{AFF444CE-A957-49AD-9F3D-769A6577EA2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11558" y="1802296"/>
            <a:ext cx="8927687" cy="5055704"/>
          </a:xfrm>
        </p:spPr>
      </p:pic>
    </p:spTree>
    <p:extLst>
      <p:ext uri="{BB962C8B-B14F-4D97-AF65-F5344CB8AC3E}">
        <p14:creationId xmlns:p14="http://schemas.microsoft.com/office/powerpoint/2010/main" val="4066234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1" y="272135"/>
            <a:ext cx="12191999" cy="1325563"/>
          </a:xfrm>
        </p:spPr>
        <p:txBody>
          <a:bodyPr>
            <a:normAutofit/>
          </a:bodyPr>
          <a:lstStyle/>
          <a:p>
            <a:pPr algn="ctr"/>
            <a:r>
              <a:rPr lang="en-GB" sz="4800" b="1" spc="35" dirty="0">
                <a:solidFill>
                  <a:schemeClr val="bg1"/>
                </a:solidFill>
              </a:rPr>
              <a:t>Pricing</a:t>
            </a:r>
          </a:p>
        </p:txBody>
      </p:sp>
      <p:sp>
        <p:nvSpPr>
          <p:cNvPr id="5" name="Content Placeholder 4">
            <a:extLst>
              <a:ext uri="{FF2B5EF4-FFF2-40B4-BE49-F238E27FC236}">
                <a16:creationId xmlns:a16="http://schemas.microsoft.com/office/drawing/2014/main" id="{68C5D6C9-2BCC-4CE0-BD5B-5C8843CD2CA5}"/>
              </a:ext>
            </a:extLst>
          </p:cNvPr>
          <p:cNvSpPr>
            <a:spLocks noGrp="1"/>
          </p:cNvSpPr>
          <p:nvPr>
            <p:ph idx="1"/>
          </p:nvPr>
        </p:nvSpPr>
        <p:spPr/>
        <p:txBody>
          <a:bodyPr/>
          <a:lstStyle/>
          <a:p>
            <a:pPr marL="457200" lvl="1" indent="0">
              <a:buNone/>
            </a:pPr>
            <a:endParaRPr lang="en-IN" dirty="0">
              <a:solidFill>
                <a:srgbClr val="0070C0"/>
              </a:solidFill>
            </a:endParaRPr>
          </a:p>
          <a:p>
            <a:pPr marL="457200" lvl="1" indent="0">
              <a:buNone/>
            </a:pPr>
            <a:endParaRPr lang="en-IN" dirty="0">
              <a:solidFill>
                <a:srgbClr val="0070C0"/>
              </a:solidFill>
            </a:endParaRPr>
          </a:p>
          <a:p>
            <a:pPr marL="457200" lvl="1" indent="0">
              <a:buNone/>
            </a:pPr>
            <a:r>
              <a:rPr lang="en-IN" sz="2800" dirty="0">
                <a:solidFill>
                  <a:srgbClr val="0070C0"/>
                </a:solidFill>
              </a:rPr>
              <a:t>SQL Warehouse is available with two pricing tiers namely,</a:t>
            </a:r>
          </a:p>
          <a:p>
            <a:pPr marL="457200" lvl="1" indent="0">
              <a:buNone/>
            </a:pPr>
            <a:endParaRPr lang="en-IN" sz="2800" dirty="0">
              <a:solidFill>
                <a:srgbClr val="0070C0"/>
              </a:solidFill>
            </a:endParaRPr>
          </a:p>
          <a:p>
            <a:pPr lvl="2"/>
            <a:r>
              <a:rPr lang="en-IN" sz="2800" dirty="0">
                <a:solidFill>
                  <a:srgbClr val="0070C0"/>
                </a:solidFill>
              </a:rPr>
              <a:t>Compute-optimised</a:t>
            </a:r>
            <a:r>
              <a:rPr lang="en-IN" dirty="0">
                <a:solidFill>
                  <a:srgbClr val="0070C0"/>
                </a:solidFill>
              </a:rPr>
              <a:t> Gen1</a:t>
            </a:r>
          </a:p>
          <a:p>
            <a:pPr lvl="2"/>
            <a:r>
              <a:rPr lang="en-IN" sz="2800" dirty="0">
                <a:solidFill>
                  <a:srgbClr val="0070C0"/>
                </a:solidFill>
              </a:rPr>
              <a:t>Compute-optimised</a:t>
            </a:r>
            <a:r>
              <a:rPr lang="en-IN" dirty="0">
                <a:solidFill>
                  <a:srgbClr val="0070C0"/>
                </a:solidFill>
              </a:rPr>
              <a:t> Gen2</a:t>
            </a:r>
          </a:p>
          <a:p>
            <a:endParaRPr lang="en-IN" dirty="0">
              <a:solidFill>
                <a:srgbClr val="0070C0"/>
              </a:solidFill>
            </a:endParaRPr>
          </a:p>
        </p:txBody>
      </p:sp>
    </p:spTree>
    <p:extLst>
      <p:ext uri="{BB962C8B-B14F-4D97-AF65-F5344CB8AC3E}">
        <p14:creationId xmlns:p14="http://schemas.microsoft.com/office/powerpoint/2010/main" val="2206214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399340"/>
            <a:ext cx="12192000" cy="545866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1" y="73776"/>
            <a:ext cx="12191999" cy="1325563"/>
          </a:xfrm>
        </p:spPr>
        <p:txBody>
          <a:bodyPr>
            <a:normAutofit/>
          </a:bodyPr>
          <a:lstStyle/>
          <a:p>
            <a:pPr algn="ctr"/>
            <a:r>
              <a:rPr lang="en-GB" sz="4800" b="1" spc="35" dirty="0">
                <a:solidFill>
                  <a:srgbClr val="FFFFFF"/>
                </a:solidFill>
              </a:rPr>
              <a:t>Pricing - </a:t>
            </a:r>
            <a:r>
              <a:rPr lang="en-IN" b="1" dirty="0">
                <a:solidFill>
                  <a:srgbClr val="FFFFFF"/>
                </a:solidFill>
              </a:rPr>
              <a:t>Compute-optimised Gen1</a:t>
            </a:r>
            <a:endParaRPr lang="en-GB" sz="4800" b="1" spc="35" dirty="0">
              <a:solidFill>
                <a:srgbClr val="FFFFFF"/>
              </a:solidFill>
            </a:endParaRPr>
          </a:p>
        </p:txBody>
      </p:sp>
      <p:graphicFrame>
        <p:nvGraphicFramePr>
          <p:cNvPr id="13" name="Content Placeholder 12">
            <a:extLst>
              <a:ext uri="{FF2B5EF4-FFF2-40B4-BE49-F238E27FC236}">
                <a16:creationId xmlns:a16="http://schemas.microsoft.com/office/drawing/2014/main" id="{583DF6E0-C962-4E8D-BA51-3566BCDED883}"/>
              </a:ext>
            </a:extLst>
          </p:cNvPr>
          <p:cNvGraphicFramePr>
            <a:graphicFrameLocks noGrp="1"/>
          </p:cNvGraphicFramePr>
          <p:nvPr>
            <p:ph idx="1"/>
            <p:extLst>
              <p:ext uri="{D42A27DB-BD31-4B8C-83A1-F6EECF244321}">
                <p14:modId xmlns:p14="http://schemas.microsoft.com/office/powerpoint/2010/main" val="1409383653"/>
              </p:ext>
            </p:extLst>
          </p:nvPr>
        </p:nvGraphicFramePr>
        <p:xfrm>
          <a:off x="1937288" y="1399340"/>
          <a:ext cx="8320005" cy="5458661"/>
        </p:xfrm>
        <a:graphic>
          <a:graphicData uri="http://schemas.openxmlformats.org/drawingml/2006/table">
            <a:tbl>
              <a:tblPr firstRow="1" bandRow="1">
                <a:tableStyleId>{5C22544A-7EE6-4342-B048-85BDC9FD1C3A}</a:tableStyleId>
              </a:tblPr>
              <a:tblGrid>
                <a:gridCol w="2773335">
                  <a:extLst>
                    <a:ext uri="{9D8B030D-6E8A-4147-A177-3AD203B41FA5}">
                      <a16:colId xmlns:a16="http://schemas.microsoft.com/office/drawing/2014/main" val="2690912511"/>
                    </a:ext>
                  </a:extLst>
                </a:gridCol>
                <a:gridCol w="2773335">
                  <a:extLst>
                    <a:ext uri="{9D8B030D-6E8A-4147-A177-3AD203B41FA5}">
                      <a16:colId xmlns:a16="http://schemas.microsoft.com/office/drawing/2014/main" val="1715411624"/>
                    </a:ext>
                  </a:extLst>
                </a:gridCol>
                <a:gridCol w="2773335">
                  <a:extLst>
                    <a:ext uri="{9D8B030D-6E8A-4147-A177-3AD203B41FA5}">
                      <a16:colId xmlns:a16="http://schemas.microsoft.com/office/drawing/2014/main" val="2964741440"/>
                    </a:ext>
                  </a:extLst>
                </a:gridCol>
              </a:tblGrid>
              <a:tr h="419897">
                <a:tc>
                  <a:txBody>
                    <a:bodyPr/>
                    <a:lstStyle/>
                    <a:p>
                      <a:pPr algn="l" fontAlgn="t"/>
                      <a:r>
                        <a:rPr lang="en-IN" sz="1200" b="1" cap="all">
                          <a:effectLst/>
                        </a:rPr>
                        <a:t>SERVICE LEVEL</a:t>
                      </a:r>
                    </a:p>
                  </a:txBody>
                  <a:tcPr marL="114300" marR="114300" marT="114300" marB="114300"/>
                </a:tc>
                <a:tc>
                  <a:txBody>
                    <a:bodyPr/>
                    <a:lstStyle/>
                    <a:p>
                      <a:pPr algn="l" fontAlgn="t"/>
                      <a:r>
                        <a:rPr lang="en-IN" sz="1200" b="1" cap="all">
                          <a:effectLst/>
                        </a:rPr>
                        <a:t>DWU</a:t>
                      </a:r>
                    </a:p>
                  </a:txBody>
                  <a:tcPr marL="114300" marR="114300" marT="114300" marB="114300"/>
                </a:tc>
                <a:tc>
                  <a:txBody>
                    <a:bodyPr/>
                    <a:lstStyle/>
                    <a:p>
                      <a:pPr algn="l" fontAlgn="t"/>
                      <a:r>
                        <a:rPr lang="en-IN" sz="1200" b="1" cap="all">
                          <a:effectLst/>
                        </a:rPr>
                        <a:t>PRICE</a:t>
                      </a:r>
                    </a:p>
                  </a:txBody>
                  <a:tcPr marL="114300" marR="114300" marT="114300" marB="114300"/>
                </a:tc>
                <a:extLst>
                  <a:ext uri="{0D108BD9-81ED-4DB2-BD59-A6C34878D82A}">
                    <a16:rowId xmlns:a16="http://schemas.microsoft.com/office/drawing/2014/main" val="4075978406"/>
                  </a:ext>
                </a:extLst>
              </a:tr>
              <a:tr h="419897">
                <a:tc>
                  <a:txBody>
                    <a:bodyPr/>
                    <a:lstStyle/>
                    <a:p>
                      <a:pPr algn="l" fontAlgn="t"/>
                      <a:r>
                        <a:rPr lang="en-IN" sz="1200">
                          <a:effectLst/>
                        </a:rPr>
                        <a:t>DW100</a:t>
                      </a:r>
                    </a:p>
                  </a:txBody>
                  <a:tcPr marL="114300" marR="114300" marT="114300" marB="114300"/>
                </a:tc>
                <a:tc>
                  <a:txBody>
                    <a:bodyPr/>
                    <a:lstStyle/>
                    <a:p>
                      <a:pPr fontAlgn="t"/>
                      <a:r>
                        <a:rPr lang="en-IN" sz="1200">
                          <a:effectLst/>
                        </a:rPr>
                        <a:t>100</a:t>
                      </a:r>
                    </a:p>
                  </a:txBody>
                  <a:tcPr marL="114300" marR="114300" marT="114300" marB="114300"/>
                </a:tc>
                <a:tc>
                  <a:txBody>
                    <a:bodyPr/>
                    <a:lstStyle/>
                    <a:p>
                      <a:pPr fontAlgn="t"/>
                      <a:r>
                        <a:rPr lang="en-IN" sz="1200">
                          <a:effectLst/>
                        </a:rPr>
                        <a:t>₹79.96/hour</a:t>
                      </a:r>
                    </a:p>
                  </a:txBody>
                  <a:tcPr marL="114300" marR="114300" marT="114300" marB="114300"/>
                </a:tc>
                <a:extLst>
                  <a:ext uri="{0D108BD9-81ED-4DB2-BD59-A6C34878D82A}">
                    <a16:rowId xmlns:a16="http://schemas.microsoft.com/office/drawing/2014/main" val="3040212985"/>
                  </a:ext>
                </a:extLst>
              </a:tr>
              <a:tr h="419897">
                <a:tc>
                  <a:txBody>
                    <a:bodyPr/>
                    <a:lstStyle/>
                    <a:p>
                      <a:pPr algn="l" fontAlgn="t"/>
                      <a:r>
                        <a:rPr lang="en-IN" sz="1200">
                          <a:effectLst/>
                        </a:rPr>
                        <a:t>DW200</a:t>
                      </a:r>
                    </a:p>
                  </a:txBody>
                  <a:tcPr marL="114300" marR="114300" marT="114300" marB="114300"/>
                </a:tc>
                <a:tc>
                  <a:txBody>
                    <a:bodyPr/>
                    <a:lstStyle/>
                    <a:p>
                      <a:pPr fontAlgn="t"/>
                      <a:r>
                        <a:rPr lang="en-IN" sz="1200">
                          <a:effectLst/>
                        </a:rPr>
                        <a:t>200</a:t>
                      </a:r>
                    </a:p>
                  </a:txBody>
                  <a:tcPr marL="114300" marR="114300" marT="114300" marB="114300"/>
                </a:tc>
                <a:tc>
                  <a:txBody>
                    <a:bodyPr/>
                    <a:lstStyle/>
                    <a:p>
                      <a:pPr fontAlgn="t"/>
                      <a:r>
                        <a:rPr lang="en-IN" sz="1200">
                          <a:effectLst/>
                        </a:rPr>
                        <a:t>₹159.92/hour</a:t>
                      </a:r>
                    </a:p>
                  </a:txBody>
                  <a:tcPr marL="114300" marR="114300" marT="114300" marB="114300"/>
                </a:tc>
                <a:extLst>
                  <a:ext uri="{0D108BD9-81ED-4DB2-BD59-A6C34878D82A}">
                    <a16:rowId xmlns:a16="http://schemas.microsoft.com/office/drawing/2014/main" val="123754012"/>
                  </a:ext>
                </a:extLst>
              </a:tr>
              <a:tr h="419897">
                <a:tc>
                  <a:txBody>
                    <a:bodyPr/>
                    <a:lstStyle/>
                    <a:p>
                      <a:pPr algn="l" fontAlgn="t"/>
                      <a:r>
                        <a:rPr lang="en-IN" sz="1200">
                          <a:effectLst/>
                        </a:rPr>
                        <a:t>DW300</a:t>
                      </a:r>
                    </a:p>
                  </a:txBody>
                  <a:tcPr marL="114300" marR="114300" marT="114300" marB="114300"/>
                </a:tc>
                <a:tc>
                  <a:txBody>
                    <a:bodyPr/>
                    <a:lstStyle/>
                    <a:p>
                      <a:pPr fontAlgn="t"/>
                      <a:r>
                        <a:rPr lang="en-IN" sz="1200">
                          <a:effectLst/>
                        </a:rPr>
                        <a:t>300</a:t>
                      </a:r>
                    </a:p>
                  </a:txBody>
                  <a:tcPr marL="114300" marR="114300" marT="114300" marB="114300"/>
                </a:tc>
                <a:tc>
                  <a:txBody>
                    <a:bodyPr/>
                    <a:lstStyle/>
                    <a:p>
                      <a:pPr fontAlgn="t"/>
                      <a:r>
                        <a:rPr lang="en-IN" sz="1200">
                          <a:effectLst/>
                        </a:rPr>
                        <a:t>₹239.87/hour</a:t>
                      </a:r>
                    </a:p>
                  </a:txBody>
                  <a:tcPr marL="114300" marR="114300" marT="114300" marB="114300"/>
                </a:tc>
                <a:extLst>
                  <a:ext uri="{0D108BD9-81ED-4DB2-BD59-A6C34878D82A}">
                    <a16:rowId xmlns:a16="http://schemas.microsoft.com/office/drawing/2014/main" val="2890391863"/>
                  </a:ext>
                </a:extLst>
              </a:tr>
              <a:tr h="419897">
                <a:tc>
                  <a:txBody>
                    <a:bodyPr/>
                    <a:lstStyle/>
                    <a:p>
                      <a:pPr algn="l" fontAlgn="t"/>
                      <a:r>
                        <a:rPr lang="en-IN" sz="1200">
                          <a:effectLst/>
                        </a:rPr>
                        <a:t>DW400</a:t>
                      </a:r>
                    </a:p>
                  </a:txBody>
                  <a:tcPr marL="114300" marR="114300" marT="114300" marB="114300"/>
                </a:tc>
                <a:tc>
                  <a:txBody>
                    <a:bodyPr/>
                    <a:lstStyle/>
                    <a:p>
                      <a:pPr fontAlgn="t"/>
                      <a:r>
                        <a:rPr lang="en-IN" sz="1200">
                          <a:effectLst/>
                        </a:rPr>
                        <a:t>400</a:t>
                      </a:r>
                    </a:p>
                  </a:txBody>
                  <a:tcPr marL="114300" marR="114300" marT="114300" marB="114300"/>
                </a:tc>
                <a:tc>
                  <a:txBody>
                    <a:bodyPr/>
                    <a:lstStyle/>
                    <a:p>
                      <a:pPr fontAlgn="t"/>
                      <a:r>
                        <a:rPr lang="en-IN" sz="1200">
                          <a:effectLst/>
                        </a:rPr>
                        <a:t>₹319.83/hour</a:t>
                      </a:r>
                    </a:p>
                  </a:txBody>
                  <a:tcPr marL="114300" marR="114300" marT="114300" marB="114300"/>
                </a:tc>
                <a:extLst>
                  <a:ext uri="{0D108BD9-81ED-4DB2-BD59-A6C34878D82A}">
                    <a16:rowId xmlns:a16="http://schemas.microsoft.com/office/drawing/2014/main" val="1731364528"/>
                  </a:ext>
                </a:extLst>
              </a:tr>
              <a:tr h="419897">
                <a:tc>
                  <a:txBody>
                    <a:bodyPr/>
                    <a:lstStyle/>
                    <a:p>
                      <a:pPr algn="l" fontAlgn="t"/>
                      <a:r>
                        <a:rPr lang="en-IN" sz="1200">
                          <a:effectLst/>
                        </a:rPr>
                        <a:t>DW500</a:t>
                      </a:r>
                    </a:p>
                  </a:txBody>
                  <a:tcPr marL="114300" marR="114300" marT="114300" marB="114300"/>
                </a:tc>
                <a:tc>
                  <a:txBody>
                    <a:bodyPr/>
                    <a:lstStyle/>
                    <a:p>
                      <a:pPr fontAlgn="t"/>
                      <a:r>
                        <a:rPr lang="en-IN" sz="1200">
                          <a:effectLst/>
                        </a:rPr>
                        <a:t>500</a:t>
                      </a:r>
                    </a:p>
                  </a:txBody>
                  <a:tcPr marL="114300" marR="114300" marT="114300" marB="114300"/>
                </a:tc>
                <a:tc>
                  <a:txBody>
                    <a:bodyPr/>
                    <a:lstStyle/>
                    <a:p>
                      <a:pPr fontAlgn="t"/>
                      <a:r>
                        <a:rPr lang="en-IN" sz="1200">
                          <a:effectLst/>
                        </a:rPr>
                        <a:t>₹399.79/hour</a:t>
                      </a:r>
                    </a:p>
                  </a:txBody>
                  <a:tcPr marL="114300" marR="114300" marT="114300" marB="114300"/>
                </a:tc>
                <a:extLst>
                  <a:ext uri="{0D108BD9-81ED-4DB2-BD59-A6C34878D82A}">
                    <a16:rowId xmlns:a16="http://schemas.microsoft.com/office/drawing/2014/main" val="3906350167"/>
                  </a:ext>
                </a:extLst>
              </a:tr>
              <a:tr h="419897">
                <a:tc>
                  <a:txBody>
                    <a:bodyPr/>
                    <a:lstStyle/>
                    <a:p>
                      <a:pPr algn="l" fontAlgn="t"/>
                      <a:r>
                        <a:rPr lang="en-IN" sz="1200">
                          <a:effectLst/>
                        </a:rPr>
                        <a:t>DW600</a:t>
                      </a:r>
                    </a:p>
                  </a:txBody>
                  <a:tcPr marL="114300" marR="114300" marT="114300" marB="114300"/>
                </a:tc>
                <a:tc>
                  <a:txBody>
                    <a:bodyPr/>
                    <a:lstStyle/>
                    <a:p>
                      <a:pPr fontAlgn="t"/>
                      <a:r>
                        <a:rPr lang="en-IN" sz="1200">
                          <a:effectLst/>
                        </a:rPr>
                        <a:t>600</a:t>
                      </a:r>
                    </a:p>
                  </a:txBody>
                  <a:tcPr marL="114300" marR="114300" marT="114300" marB="114300"/>
                </a:tc>
                <a:tc>
                  <a:txBody>
                    <a:bodyPr/>
                    <a:lstStyle/>
                    <a:p>
                      <a:pPr fontAlgn="t"/>
                      <a:r>
                        <a:rPr lang="en-IN" sz="1200">
                          <a:effectLst/>
                        </a:rPr>
                        <a:t>₹479.74/hour</a:t>
                      </a:r>
                    </a:p>
                  </a:txBody>
                  <a:tcPr marL="114300" marR="114300" marT="114300" marB="114300"/>
                </a:tc>
                <a:extLst>
                  <a:ext uri="{0D108BD9-81ED-4DB2-BD59-A6C34878D82A}">
                    <a16:rowId xmlns:a16="http://schemas.microsoft.com/office/drawing/2014/main" val="3860237779"/>
                  </a:ext>
                </a:extLst>
              </a:tr>
              <a:tr h="419897">
                <a:tc>
                  <a:txBody>
                    <a:bodyPr/>
                    <a:lstStyle/>
                    <a:p>
                      <a:pPr algn="l" fontAlgn="t"/>
                      <a:r>
                        <a:rPr lang="en-IN" sz="1200">
                          <a:effectLst/>
                        </a:rPr>
                        <a:t>DW1000</a:t>
                      </a:r>
                    </a:p>
                  </a:txBody>
                  <a:tcPr marL="114300" marR="114300" marT="114300" marB="114300"/>
                </a:tc>
                <a:tc>
                  <a:txBody>
                    <a:bodyPr/>
                    <a:lstStyle/>
                    <a:p>
                      <a:pPr fontAlgn="t"/>
                      <a:r>
                        <a:rPr lang="en-IN" sz="1200">
                          <a:effectLst/>
                        </a:rPr>
                        <a:t>1000</a:t>
                      </a:r>
                    </a:p>
                  </a:txBody>
                  <a:tcPr marL="114300" marR="114300" marT="114300" marB="114300"/>
                </a:tc>
                <a:tc>
                  <a:txBody>
                    <a:bodyPr/>
                    <a:lstStyle/>
                    <a:p>
                      <a:pPr fontAlgn="t"/>
                      <a:r>
                        <a:rPr lang="en-IN" sz="1200">
                          <a:effectLst/>
                        </a:rPr>
                        <a:t>₹799.57/hour</a:t>
                      </a:r>
                    </a:p>
                  </a:txBody>
                  <a:tcPr marL="114300" marR="114300" marT="114300" marB="114300"/>
                </a:tc>
                <a:extLst>
                  <a:ext uri="{0D108BD9-81ED-4DB2-BD59-A6C34878D82A}">
                    <a16:rowId xmlns:a16="http://schemas.microsoft.com/office/drawing/2014/main" val="3105743167"/>
                  </a:ext>
                </a:extLst>
              </a:tr>
              <a:tr h="419897">
                <a:tc>
                  <a:txBody>
                    <a:bodyPr/>
                    <a:lstStyle/>
                    <a:p>
                      <a:pPr algn="l" fontAlgn="t"/>
                      <a:r>
                        <a:rPr lang="en-IN" sz="1200">
                          <a:effectLst/>
                        </a:rPr>
                        <a:t>DW1200</a:t>
                      </a:r>
                    </a:p>
                  </a:txBody>
                  <a:tcPr marL="114300" marR="114300" marT="114300" marB="114300"/>
                </a:tc>
                <a:tc>
                  <a:txBody>
                    <a:bodyPr/>
                    <a:lstStyle/>
                    <a:p>
                      <a:pPr fontAlgn="t"/>
                      <a:r>
                        <a:rPr lang="en-IN" sz="1200">
                          <a:effectLst/>
                        </a:rPr>
                        <a:t>1200</a:t>
                      </a:r>
                    </a:p>
                  </a:txBody>
                  <a:tcPr marL="114300" marR="114300" marT="114300" marB="114300"/>
                </a:tc>
                <a:tc>
                  <a:txBody>
                    <a:bodyPr/>
                    <a:lstStyle/>
                    <a:p>
                      <a:pPr fontAlgn="t"/>
                      <a:r>
                        <a:rPr lang="en-IN" sz="1200">
                          <a:effectLst/>
                        </a:rPr>
                        <a:t>₹959.48/hour</a:t>
                      </a:r>
                    </a:p>
                  </a:txBody>
                  <a:tcPr marL="114300" marR="114300" marT="114300" marB="114300"/>
                </a:tc>
                <a:extLst>
                  <a:ext uri="{0D108BD9-81ED-4DB2-BD59-A6C34878D82A}">
                    <a16:rowId xmlns:a16="http://schemas.microsoft.com/office/drawing/2014/main" val="2982182792"/>
                  </a:ext>
                </a:extLst>
              </a:tr>
              <a:tr h="419897">
                <a:tc>
                  <a:txBody>
                    <a:bodyPr/>
                    <a:lstStyle/>
                    <a:p>
                      <a:pPr algn="l" fontAlgn="t"/>
                      <a:r>
                        <a:rPr lang="en-IN" sz="1200">
                          <a:effectLst/>
                        </a:rPr>
                        <a:t>DW1500</a:t>
                      </a:r>
                    </a:p>
                  </a:txBody>
                  <a:tcPr marL="114300" marR="114300" marT="114300" marB="114300"/>
                </a:tc>
                <a:tc>
                  <a:txBody>
                    <a:bodyPr/>
                    <a:lstStyle/>
                    <a:p>
                      <a:pPr fontAlgn="t"/>
                      <a:r>
                        <a:rPr lang="en-IN" sz="1200">
                          <a:effectLst/>
                        </a:rPr>
                        <a:t>1500</a:t>
                      </a:r>
                    </a:p>
                  </a:txBody>
                  <a:tcPr marL="114300" marR="114300" marT="114300" marB="114300"/>
                </a:tc>
                <a:tc>
                  <a:txBody>
                    <a:bodyPr/>
                    <a:lstStyle/>
                    <a:p>
                      <a:pPr fontAlgn="t"/>
                      <a:r>
                        <a:rPr lang="en-IN" sz="1200">
                          <a:effectLst/>
                        </a:rPr>
                        <a:t>₹1,199.35/hour</a:t>
                      </a:r>
                    </a:p>
                  </a:txBody>
                  <a:tcPr marL="114300" marR="114300" marT="114300" marB="114300"/>
                </a:tc>
                <a:extLst>
                  <a:ext uri="{0D108BD9-81ED-4DB2-BD59-A6C34878D82A}">
                    <a16:rowId xmlns:a16="http://schemas.microsoft.com/office/drawing/2014/main" val="2575046482"/>
                  </a:ext>
                </a:extLst>
              </a:tr>
              <a:tr h="419897">
                <a:tc>
                  <a:txBody>
                    <a:bodyPr/>
                    <a:lstStyle/>
                    <a:p>
                      <a:pPr algn="l" fontAlgn="t"/>
                      <a:r>
                        <a:rPr lang="en-IN" sz="1200">
                          <a:effectLst/>
                        </a:rPr>
                        <a:t>DW2000</a:t>
                      </a:r>
                    </a:p>
                  </a:txBody>
                  <a:tcPr marL="114300" marR="114300" marT="114300" marB="114300"/>
                </a:tc>
                <a:tc>
                  <a:txBody>
                    <a:bodyPr/>
                    <a:lstStyle/>
                    <a:p>
                      <a:pPr fontAlgn="t"/>
                      <a:r>
                        <a:rPr lang="en-IN" sz="1200">
                          <a:effectLst/>
                        </a:rPr>
                        <a:t>2000</a:t>
                      </a:r>
                    </a:p>
                  </a:txBody>
                  <a:tcPr marL="114300" marR="114300" marT="114300" marB="114300"/>
                </a:tc>
                <a:tc>
                  <a:txBody>
                    <a:bodyPr/>
                    <a:lstStyle/>
                    <a:p>
                      <a:pPr fontAlgn="t"/>
                      <a:r>
                        <a:rPr lang="en-IN" sz="1200">
                          <a:effectLst/>
                        </a:rPr>
                        <a:t>₹1,599.14/hour</a:t>
                      </a:r>
                    </a:p>
                  </a:txBody>
                  <a:tcPr marL="114300" marR="114300" marT="114300" marB="114300"/>
                </a:tc>
                <a:extLst>
                  <a:ext uri="{0D108BD9-81ED-4DB2-BD59-A6C34878D82A}">
                    <a16:rowId xmlns:a16="http://schemas.microsoft.com/office/drawing/2014/main" val="2294924876"/>
                  </a:ext>
                </a:extLst>
              </a:tr>
              <a:tr h="419897">
                <a:tc>
                  <a:txBody>
                    <a:bodyPr/>
                    <a:lstStyle/>
                    <a:p>
                      <a:pPr algn="l" fontAlgn="t"/>
                      <a:r>
                        <a:rPr lang="en-IN" sz="1200">
                          <a:effectLst/>
                        </a:rPr>
                        <a:t>DW3000</a:t>
                      </a:r>
                    </a:p>
                  </a:txBody>
                  <a:tcPr marL="114300" marR="114300" marT="114300" marB="114300"/>
                </a:tc>
                <a:tc>
                  <a:txBody>
                    <a:bodyPr/>
                    <a:lstStyle/>
                    <a:p>
                      <a:pPr fontAlgn="t"/>
                      <a:r>
                        <a:rPr lang="en-IN" sz="1200">
                          <a:effectLst/>
                        </a:rPr>
                        <a:t>3000</a:t>
                      </a:r>
                    </a:p>
                  </a:txBody>
                  <a:tcPr marL="114300" marR="114300" marT="114300" marB="114300"/>
                </a:tc>
                <a:tc>
                  <a:txBody>
                    <a:bodyPr/>
                    <a:lstStyle/>
                    <a:p>
                      <a:pPr fontAlgn="t"/>
                      <a:r>
                        <a:rPr lang="en-IN" sz="1200">
                          <a:effectLst/>
                        </a:rPr>
                        <a:t>₹2,398.70/hour</a:t>
                      </a:r>
                    </a:p>
                  </a:txBody>
                  <a:tcPr marL="114300" marR="114300" marT="114300" marB="114300"/>
                </a:tc>
                <a:extLst>
                  <a:ext uri="{0D108BD9-81ED-4DB2-BD59-A6C34878D82A}">
                    <a16:rowId xmlns:a16="http://schemas.microsoft.com/office/drawing/2014/main" val="2442586701"/>
                  </a:ext>
                </a:extLst>
              </a:tr>
              <a:tr h="419897">
                <a:tc>
                  <a:txBody>
                    <a:bodyPr/>
                    <a:lstStyle/>
                    <a:p>
                      <a:pPr algn="l" fontAlgn="t"/>
                      <a:r>
                        <a:rPr lang="en-IN" sz="1200">
                          <a:effectLst/>
                        </a:rPr>
                        <a:t>DW6000</a:t>
                      </a:r>
                    </a:p>
                  </a:txBody>
                  <a:tcPr marL="114300" marR="114300" marT="114300" marB="114300"/>
                </a:tc>
                <a:tc>
                  <a:txBody>
                    <a:bodyPr/>
                    <a:lstStyle/>
                    <a:p>
                      <a:pPr fontAlgn="t"/>
                      <a:r>
                        <a:rPr lang="en-IN" sz="1200">
                          <a:effectLst/>
                        </a:rPr>
                        <a:t>6000</a:t>
                      </a:r>
                    </a:p>
                  </a:txBody>
                  <a:tcPr marL="114300" marR="114300" marT="114300" marB="114300"/>
                </a:tc>
                <a:tc>
                  <a:txBody>
                    <a:bodyPr/>
                    <a:lstStyle/>
                    <a:p>
                      <a:pPr fontAlgn="t"/>
                      <a:r>
                        <a:rPr lang="en-IN" sz="1200" dirty="0">
                          <a:effectLst/>
                        </a:rPr>
                        <a:t>₹4,797.40/hour</a:t>
                      </a:r>
                    </a:p>
                  </a:txBody>
                  <a:tcPr marL="114300" marR="114300" marT="114300" marB="114300"/>
                </a:tc>
                <a:extLst>
                  <a:ext uri="{0D108BD9-81ED-4DB2-BD59-A6C34878D82A}">
                    <a16:rowId xmlns:a16="http://schemas.microsoft.com/office/drawing/2014/main" val="965018824"/>
                  </a:ext>
                </a:extLst>
              </a:tr>
            </a:tbl>
          </a:graphicData>
        </a:graphic>
      </p:graphicFrame>
    </p:spTree>
    <p:extLst>
      <p:ext uri="{BB962C8B-B14F-4D97-AF65-F5344CB8AC3E}">
        <p14:creationId xmlns:p14="http://schemas.microsoft.com/office/powerpoint/2010/main" val="1686795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399340"/>
            <a:ext cx="12192000" cy="545866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1" y="73776"/>
            <a:ext cx="12191999" cy="1325563"/>
          </a:xfrm>
        </p:spPr>
        <p:txBody>
          <a:bodyPr>
            <a:normAutofit/>
          </a:bodyPr>
          <a:lstStyle/>
          <a:p>
            <a:pPr algn="ctr"/>
            <a:r>
              <a:rPr lang="en-GB" sz="4800" b="1" spc="35" dirty="0">
                <a:solidFill>
                  <a:srgbClr val="FFFFFF"/>
                </a:solidFill>
              </a:rPr>
              <a:t>Pricing - </a:t>
            </a:r>
            <a:r>
              <a:rPr lang="en-IN" b="1" dirty="0">
                <a:solidFill>
                  <a:srgbClr val="FFFFFF"/>
                </a:solidFill>
              </a:rPr>
              <a:t>Compute-optimised Gen2</a:t>
            </a:r>
            <a:endParaRPr lang="en-GB" sz="4800" b="1" spc="35" dirty="0">
              <a:solidFill>
                <a:srgbClr val="FFFFFF"/>
              </a:solidFill>
            </a:endParaRPr>
          </a:p>
        </p:txBody>
      </p:sp>
      <p:graphicFrame>
        <p:nvGraphicFramePr>
          <p:cNvPr id="13" name="Content Placeholder 12">
            <a:extLst>
              <a:ext uri="{FF2B5EF4-FFF2-40B4-BE49-F238E27FC236}">
                <a16:creationId xmlns:a16="http://schemas.microsoft.com/office/drawing/2014/main" id="{583DF6E0-C962-4E8D-BA51-3566BCDED883}"/>
              </a:ext>
            </a:extLst>
          </p:cNvPr>
          <p:cNvGraphicFramePr>
            <a:graphicFrameLocks noGrp="1"/>
          </p:cNvGraphicFramePr>
          <p:nvPr>
            <p:ph idx="1"/>
            <p:extLst>
              <p:ext uri="{D42A27DB-BD31-4B8C-83A1-F6EECF244321}">
                <p14:modId xmlns:p14="http://schemas.microsoft.com/office/powerpoint/2010/main" val="1943696251"/>
              </p:ext>
            </p:extLst>
          </p:nvPr>
        </p:nvGraphicFramePr>
        <p:xfrm>
          <a:off x="1999281" y="1399340"/>
          <a:ext cx="8258010" cy="5458656"/>
        </p:xfrm>
        <a:graphic>
          <a:graphicData uri="http://schemas.openxmlformats.org/drawingml/2006/table">
            <a:tbl>
              <a:tblPr firstRow="1" bandRow="1">
                <a:tableStyleId>{5C22544A-7EE6-4342-B048-85BDC9FD1C3A}</a:tableStyleId>
              </a:tblPr>
              <a:tblGrid>
                <a:gridCol w="2752670">
                  <a:extLst>
                    <a:ext uri="{9D8B030D-6E8A-4147-A177-3AD203B41FA5}">
                      <a16:colId xmlns:a16="http://schemas.microsoft.com/office/drawing/2014/main" val="2690912511"/>
                    </a:ext>
                  </a:extLst>
                </a:gridCol>
                <a:gridCol w="2752670">
                  <a:extLst>
                    <a:ext uri="{9D8B030D-6E8A-4147-A177-3AD203B41FA5}">
                      <a16:colId xmlns:a16="http://schemas.microsoft.com/office/drawing/2014/main" val="1715411624"/>
                    </a:ext>
                  </a:extLst>
                </a:gridCol>
                <a:gridCol w="2752670">
                  <a:extLst>
                    <a:ext uri="{9D8B030D-6E8A-4147-A177-3AD203B41FA5}">
                      <a16:colId xmlns:a16="http://schemas.microsoft.com/office/drawing/2014/main" val="2964741440"/>
                    </a:ext>
                  </a:extLst>
                </a:gridCol>
              </a:tblGrid>
              <a:tr h="454888">
                <a:tc>
                  <a:txBody>
                    <a:bodyPr/>
                    <a:lstStyle/>
                    <a:p>
                      <a:pPr algn="l" fontAlgn="t"/>
                      <a:r>
                        <a:rPr lang="en-IN" sz="1400" b="1" cap="all" dirty="0">
                          <a:effectLst/>
                        </a:rPr>
                        <a:t>SERVICE LEVEL</a:t>
                      </a:r>
                    </a:p>
                  </a:txBody>
                  <a:tcPr marL="114300" marR="114300" marT="114300" marB="114300"/>
                </a:tc>
                <a:tc>
                  <a:txBody>
                    <a:bodyPr/>
                    <a:lstStyle/>
                    <a:p>
                      <a:pPr algn="l" fontAlgn="t"/>
                      <a:r>
                        <a:rPr lang="en-IN" sz="1400" b="1" cap="all">
                          <a:effectLst/>
                        </a:rPr>
                        <a:t>DWU</a:t>
                      </a:r>
                    </a:p>
                  </a:txBody>
                  <a:tcPr marL="114300" marR="114300" marT="114300" marB="114300"/>
                </a:tc>
                <a:tc>
                  <a:txBody>
                    <a:bodyPr/>
                    <a:lstStyle/>
                    <a:p>
                      <a:pPr algn="l" fontAlgn="t"/>
                      <a:r>
                        <a:rPr lang="en-IN" sz="1400" b="1" cap="all">
                          <a:effectLst/>
                        </a:rPr>
                        <a:t>PRICE</a:t>
                      </a:r>
                    </a:p>
                  </a:txBody>
                  <a:tcPr marL="114300" marR="114300" marT="114300" marB="114300"/>
                </a:tc>
                <a:extLst>
                  <a:ext uri="{0D108BD9-81ED-4DB2-BD59-A6C34878D82A}">
                    <a16:rowId xmlns:a16="http://schemas.microsoft.com/office/drawing/2014/main" val="4075978406"/>
                  </a:ext>
                </a:extLst>
              </a:tr>
              <a:tr h="454888">
                <a:tc>
                  <a:txBody>
                    <a:bodyPr/>
                    <a:lstStyle/>
                    <a:p>
                      <a:pPr algn="l" fontAlgn="t"/>
                      <a:r>
                        <a:rPr lang="en-IN" sz="1400">
                          <a:effectLst/>
                        </a:rPr>
                        <a:t>DW1000c</a:t>
                      </a:r>
                    </a:p>
                  </a:txBody>
                  <a:tcPr marL="114300" marR="114300" marT="114300" marB="114300"/>
                </a:tc>
                <a:tc>
                  <a:txBody>
                    <a:bodyPr/>
                    <a:lstStyle/>
                    <a:p>
                      <a:pPr fontAlgn="t"/>
                      <a:r>
                        <a:rPr lang="en-IN" sz="1400">
                          <a:effectLst/>
                        </a:rPr>
                        <a:t>1000</a:t>
                      </a:r>
                    </a:p>
                  </a:txBody>
                  <a:tcPr marL="114300" marR="114300" marT="114300" marB="114300"/>
                </a:tc>
                <a:tc>
                  <a:txBody>
                    <a:bodyPr/>
                    <a:lstStyle/>
                    <a:p>
                      <a:pPr fontAlgn="t"/>
                      <a:r>
                        <a:rPr lang="en-IN" sz="1400">
                          <a:effectLst/>
                        </a:rPr>
                        <a:t>₹798.45/hour</a:t>
                      </a:r>
                    </a:p>
                  </a:txBody>
                  <a:tcPr marL="114300" marR="114300" marT="114300" marB="114300"/>
                </a:tc>
                <a:extLst>
                  <a:ext uri="{0D108BD9-81ED-4DB2-BD59-A6C34878D82A}">
                    <a16:rowId xmlns:a16="http://schemas.microsoft.com/office/drawing/2014/main" val="3040212985"/>
                  </a:ext>
                </a:extLst>
              </a:tr>
              <a:tr h="454888">
                <a:tc>
                  <a:txBody>
                    <a:bodyPr/>
                    <a:lstStyle/>
                    <a:p>
                      <a:pPr algn="l" fontAlgn="t"/>
                      <a:r>
                        <a:rPr lang="en-IN" sz="1400">
                          <a:effectLst/>
                        </a:rPr>
                        <a:t>DW1500c</a:t>
                      </a:r>
                    </a:p>
                  </a:txBody>
                  <a:tcPr marL="114300" marR="114300" marT="114300" marB="114300"/>
                </a:tc>
                <a:tc>
                  <a:txBody>
                    <a:bodyPr/>
                    <a:lstStyle/>
                    <a:p>
                      <a:pPr fontAlgn="t"/>
                      <a:r>
                        <a:rPr lang="en-IN" sz="1400">
                          <a:effectLst/>
                        </a:rPr>
                        <a:t>1500</a:t>
                      </a:r>
                    </a:p>
                  </a:txBody>
                  <a:tcPr marL="114300" marR="114300" marT="114300" marB="114300"/>
                </a:tc>
                <a:tc>
                  <a:txBody>
                    <a:bodyPr/>
                    <a:lstStyle/>
                    <a:p>
                      <a:pPr fontAlgn="t"/>
                      <a:r>
                        <a:rPr lang="en-IN" sz="1400">
                          <a:effectLst/>
                        </a:rPr>
                        <a:t>₹1,197.67/hour</a:t>
                      </a:r>
                    </a:p>
                  </a:txBody>
                  <a:tcPr marL="114300" marR="114300" marT="114300" marB="114300"/>
                </a:tc>
                <a:extLst>
                  <a:ext uri="{0D108BD9-81ED-4DB2-BD59-A6C34878D82A}">
                    <a16:rowId xmlns:a16="http://schemas.microsoft.com/office/drawing/2014/main" val="123754012"/>
                  </a:ext>
                </a:extLst>
              </a:tr>
              <a:tr h="454888">
                <a:tc>
                  <a:txBody>
                    <a:bodyPr/>
                    <a:lstStyle/>
                    <a:p>
                      <a:pPr algn="l" fontAlgn="t"/>
                      <a:r>
                        <a:rPr lang="en-IN" sz="1400">
                          <a:effectLst/>
                        </a:rPr>
                        <a:t>DW2000c</a:t>
                      </a:r>
                    </a:p>
                  </a:txBody>
                  <a:tcPr marL="114300" marR="114300" marT="114300" marB="114300"/>
                </a:tc>
                <a:tc>
                  <a:txBody>
                    <a:bodyPr/>
                    <a:lstStyle/>
                    <a:p>
                      <a:pPr fontAlgn="t"/>
                      <a:r>
                        <a:rPr lang="en-IN" sz="1400">
                          <a:effectLst/>
                        </a:rPr>
                        <a:t>2000</a:t>
                      </a:r>
                    </a:p>
                  </a:txBody>
                  <a:tcPr marL="114300" marR="114300" marT="114300" marB="114300"/>
                </a:tc>
                <a:tc>
                  <a:txBody>
                    <a:bodyPr/>
                    <a:lstStyle/>
                    <a:p>
                      <a:pPr fontAlgn="t"/>
                      <a:r>
                        <a:rPr lang="en-IN" sz="1400">
                          <a:effectLst/>
                        </a:rPr>
                        <a:t>₹1,596.89/hour</a:t>
                      </a:r>
                    </a:p>
                  </a:txBody>
                  <a:tcPr marL="114300" marR="114300" marT="114300" marB="114300"/>
                </a:tc>
                <a:extLst>
                  <a:ext uri="{0D108BD9-81ED-4DB2-BD59-A6C34878D82A}">
                    <a16:rowId xmlns:a16="http://schemas.microsoft.com/office/drawing/2014/main" val="2890391863"/>
                  </a:ext>
                </a:extLst>
              </a:tr>
              <a:tr h="454888">
                <a:tc>
                  <a:txBody>
                    <a:bodyPr/>
                    <a:lstStyle/>
                    <a:p>
                      <a:pPr algn="l" fontAlgn="t"/>
                      <a:r>
                        <a:rPr lang="en-IN" sz="1400">
                          <a:effectLst/>
                        </a:rPr>
                        <a:t>DW2500c</a:t>
                      </a:r>
                    </a:p>
                  </a:txBody>
                  <a:tcPr marL="114300" marR="114300" marT="114300" marB="114300"/>
                </a:tc>
                <a:tc>
                  <a:txBody>
                    <a:bodyPr/>
                    <a:lstStyle/>
                    <a:p>
                      <a:pPr fontAlgn="t"/>
                      <a:r>
                        <a:rPr lang="en-IN" sz="1400">
                          <a:effectLst/>
                        </a:rPr>
                        <a:t>2500</a:t>
                      </a:r>
                    </a:p>
                  </a:txBody>
                  <a:tcPr marL="114300" marR="114300" marT="114300" marB="114300"/>
                </a:tc>
                <a:tc>
                  <a:txBody>
                    <a:bodyPr/>
                    <a:lstStyle/>
                    <a:p>
                      <a:pPr fontAlgn="t"/>
                      <a:r>
                        <a:rPr lang="en-IN" sz="1400">
                          <a:effectLst/>
                        </a:rPr>
                        <a:t>₹1,996.11/hour</a:t>
                      </a:r>
                    </a:p>
                  </a:txBody>
                  <a:tcPr marL="114300" marR="114300" marT="114300" marB="114300"/>
                </a:tc>
                <a:extLst>
                  <a:ext uri="{0D108BD9-81ED-4DB2-BD59-A6C34878D82A}">
                    <a16:rowId xmlns:a16="http://schemas.microsoft.com/office/drawing/2014/main" val="1731364528"/>
                  </a:ext>
                </a:extLst>
              </a:tr>
              <a:tr h="454888">
                <a:tc>
                  <a:txBody>
                    <a:bodyPr/>
                    <a:lstStyle/>
                    <a:p>
                      <a:pPr algn="l" fontAlgn="t"/>
                      <a:r>
                        <a:rPr lang="en-IN" sz="1400">
                          <a:effectLst/>
                        </a:rPr>
                        <a:t>DW3000c</a:t>
                      </a:r>
                    </a:p>
                  </a:txBody>
                  <a:tcPr marL="114300" marR="114300" marT="114300" marB="114300"/>
                </a:tc>
                <a:tc>
                  <a:txBody>
                    <a:bodyPr/>
                    <a:lstStyle/>
                    <a:p>
                      <a:pPr fontAlgn="t"/>
                      <a:r>
                        <a:rPr lang="en-IN" sz="1400">
                          <a:effectLst/>
                        </a:rPr>
                        <a:t>3000</a:t>
                      </a:r>
                    </a:p>
                  </a:txBody>
                  <a:tcPr marL="114300" marR="114300" marT="114300" marB="114300"/>
                </a:tc>
                <a:tc>
                  <a:txBody>
                    <a:bodyPr/>
                    <a:lstStyle/>
                    <a:p>
                      <a:pPr fontAlgn="t"/>
                      <a:r>
                        <a:rPr lang="en-IN" sz="1400">
                          <a:effectLst/>
                        </a:rPr>
                        <a:t>₹2,395.33/hour</a:t>
                      </a:r>
                    </a:p>
                  </a:txBody>
                  <a:tcPr marL="114300" marR="114300" marT="114300" marB="114300"/>
                </a:tc>
                <a:extLst>
                  <a:ext uri="{0D108BD9-81ED-4DB2-BD59-A6C34878D82A}">
                    <a16:rowId xmlns:a16="http://schemas.microsoft.com/office/drawing/2014/main" val="3906350167"/>
                  </a:ext>
                </a:extLst>
              </a:tr>
              <a:tr h="454888">
                <a:tc>
                  <a:txBody>
                    <a:bodyPr/>
                    <a:lstStyle/>
                    <a:p>
                      <a:pPr algn="l" fontAlgn="t"/>
                      <a:r>
                        <a:rPr lang="en-IN" sz="1400">
                          <a:effectLst/>
                        </a:rPr>
                        <a:t>DW5000c</a:t>
                      </a:r>
                    </a:p>
                  </a:txBody>
                  <a:tcPr marL="114300" marR="114300" marT="114300" marB="114300"/>
                </a:tc>
                <a:tc>
                  <a:txBody>
                    <a:bodyPr/>
                    <a:lstStyle/>
                    <a:p>
                      <a:pPr fontAlgn="t"/>
                      <a:r>
                        <a:rPr lang="en-IN" sz="1400">
                          <a:effectLst/>
                        </a:rPr>
                        <a:t>5000</a:t>
                      </a:r>
                    </a:p>
                  </a:txBody>
                  <a:tcPr marL="114300" marR="114300" marT="114300" marB="114300"/>
                </a:tc>
                <a:tc>
                  <a:txBody>
                    <a:bodyPr/>
                    <a:lstStyle/>
                    <a:p>
                      <a:pPr fontAlgn="t"/>
                      <a:r>
                        <a:rPr lang="en-IN" sz="1400">
                          <a:effectLst/>
                        </a:rPr>
                        <a:t>₹3,992.22/hour</a:t>
                      </a:r>
                    </a:p>
                  </a:txBody>
                  <a:tcPr marL="114300" marR="114300" marT="114300" marB="114300"/>
                </a:tc>
                <a:extLst>
                  <a:ext uri="{0D108BD9-81ED-4DB2-BD59-A6C34878D82A}">
                    <a16:rowId xmlns:a16="http://schemas.microsoft.com/office/drawing/2014/main" val="3860237779"/>
                  </a:ext>
                </a:extLst>
              </a:tr>
              <a:tr h="454888">
                <a:tc>
                  <a:txBody>
                    <a:bodyPr/>
                    <a:lstStyle/>
                    <a:p>
                      <a:pPr algn="l" fontAlgn="t"/>
                      <a:r>
                        <a:rPr lang="en-IN" sz="1400">
                          <a:effectLst/>
                        </a:rPr>
                        <a:t>DW6000c</a:t>
                      </a:r>
                    </a:p>
                  </a:txBody>
                  <a:tcPr marL="114300" marR="114300" marT="114300" marB="114300"/>
                </a:tc>
                <a:tc>
                  <a:txBody>
                    <a:bodyPr/>
                    <a:lstStyle/>
                    <a:p>
                      <a:pPr fontAlgn="t"/>
                      <a:r>
                        <a:rPr lang="en-IN" sz="1400">
                          <a:effectLst/>
                        </a:rPr>
                        <a:t>6000</a:t>
                      </a:r>
                    </a:p>
                  </a:txBody>
                  <a:tcPr marL="114300" marR="114300" marT="114300" marB="114300"/>
                </a:tc>
                <a:tc>
                  <a:txBody>
                    <a:bodyPr/>
                    <a:lstStyle/>
                    <a:p>
                      <a:pPr fontAlgn="t"/>
                      <a:r>
                        <a:rPr lang="en-IN" sz="1400">
                          <a:effectLst/>
                        </a:rPr>
                        <a:t>₹4,790.66/hour</a:t>
                      </a:r>
                    </a:p>
                  </a:txBody>
                  <a:tcPr marL="114300" marR="114300" marT="114300" marB="114300"/>
                </a:tc>
                <a:extLst>
                  <a:ext uri="{0D108BD9-81ED-4DB2-BD59-A6C34878D82A}">
                    <a16:rowId xmlns:a16="http://schemas.microsoft.com/office/drawing/2014/main" val="3105743167"/>
                  </a:ext>
                </a:extLst>
              </a:tr>
              <a:tr h="454888">
                <a:tc>
                  <a:txBody>
                    <a:bodyPr/>
                    <a:lstStyle/>
                    <a:p>
                      <a:pPr algn="l" fontAlgn="t"/>
                      <a:r>
                        <a:rPr lang="en-IN" sz="1400">
                          <a:effectLst/>
                        </a:rPr>
                        <a:t>DW7500c</a:t>
                      </a:r>
                    </a:p>
                  </a:txBody>
                  <a:tcPr marL="114300" marR="114300" marT="114300" marB="114300"/>
                </a:tc>
                <a:tc>
                  <a:txBody>
                    <a:bodyPr/>
                    <a:lstStyle/>
                    <a:p>
                      <a:pPr fontAlgn="t"/>
                      <a:r>
                        <a:rPr lang="en-IN" sz="1400">
                          <a:effectLst/>
                        </a:rPr>
                        <a:t>7500</a:t>
                      </a:r>
                    </a:p>
                  </a:txBody>
                  <a:tcPr marL="114300" marR="114300" marT="114300" marB="114300"/>
                </a:tc>
                <a:tc>
                  <a:txBody>
                    <a:bodyPr/>
                    <a:lstStyle/>
                    <a:p>
                      <a:pPr fontAlgn="t"/>
                      <a:r>
                        <a:rPr lang="en-IN" sz="1400">
                          <a:effectLst/>
                        </a:rPr>
                        <a:t>₹5,988.33/hour</a:t>
                      </a:r>
                    </a:p>
                  </a:txBody>
                  <a:tcPr marL="114300" marR="114300" marT="114300" marB="114300"/>
                </a:tc>
                <a:extLst>
                  <a:ext uri="{0D108BD9-81ED-4DB2-BD59-A6C34878D82A}">
                    <a16:rowId xmlns:a16="http://schemas.microsoft.com/office/drawing/2014/main" val="2982182792"/>
                  </a:ext>
                </a:extLst>
              </a:tr>
              <a:tr h="454888">
                <a:tc>
                  <a:txBody>
                    <a:bodyPr/>
                    <a:lstStyle/>
                    <a:p>
                      <a:pPr algn="l" fontAlgn="t"/>
                      <a:r>
                        <a:rPr lang="en-IN" sz="1400" dirty="0">
                          <a:effectLst/>
                        </a:rPr>
                        <a:t>DW10000c</a:t>
                      </a:r>
                    </a:p>
                  </a:txBody>
                  <a:tcPr marL="114300" marR="114300" marT="114300" marB="114300"/>
                </a:tc>
                <a:tc>
                  <a:txBody>
                    <a:bodyPr/>
                    <a:lstStyle/>
                    <a:p>
                      <a:pPr fontAlgn="t"/>
                      <a:r>
                        <a:rPr lang="en-IN" sz="1400">
                          <a:effectLst/>
                        </a:rPr>
                        <a:t>10000</a:t>
                      </a:r>
                    </a:p>
                  </a:txBody>
                  <a:tcPr marL="114300" marR="114300" marT="114300" marB="114300"/>
                </a:tc>
                <a:tc>
                  <a:txBody>
                    <a:bodyPr/>
                    <a:lstStyle/>
                    <a:p>
                      <a:pPr fontAlgn="t"/>
                      <a:r>
                        <a:rPr lang="en-IN" sz="1400">
                          <a:effectLst/>
                        </a:rPr>
                        <a:t>₹7,984.43/hour</a:t>
                      </a:r>
                    </a:p>
                  </a:txBody>
                  <a:tcPr marL="114300" marR="114300" marT="114300" marB="114300"/>
                </a:tc>
                <a:extLst>
                  <a:ext uri="{0D108BD9-81ED-4DB2-BD59-A6C34878D82A}">
                    <a16:rowId xmlns:a16="http://schemas.microsoft.com/office/drawing/2014/main" val="2575046482"/>
                  </a:ext>
                </a:extLst>
              </a:tr>
              <a:tr h="454888">
                <a:tc>
                  <a:txBody>
                    <a:bodyPr/>
                    <a:lstStyle/>
                    <a:p>
                      <a:pPr algn="l" fontAlgn="t"/>
                      <a:r>
                        <a:rPr lang="en-IN" sz="1400">
                          <a:effectLst/>
                        </a:rPr>
                        <a:t>DW15000c</a:t>
                      </a:r>
                    </a:p>
                  </a:txBody>
                  <a:tcPr marL="114300" marR="114300" marT="114300" marB="114300"/>
                </a:tc>
                <a:tc>
                  <a:txBody>
                    <a:bodyPr/>
                    <a:lstStyle/>
                    <a:p>
                      <a:pPr fontAlgn="t"/>
                      <a:r>
                        <a:rPr lang="en-IN" sz="1400">
                          <a:effectLst/>
                        </a:rPr>
                        <a:t>15000</a:t>
                      </a:r>
                    </a:p>
                  </a:txBody>
                  <a:tcPr marL="114300" marR="114300" marT="114300" marB="114300"/>
                </a:tc>
                <a:tc>
                  <a:txBody>
                    <a:bodyPr/>
                    <a:lstStyle/>
                    <a:p>
                      <a:pPr fontAlgn="t"/>
                      <a:r>
                        <a:rPr lang="en-IN" sz="1400">
                          <a:effectLst/>
                        </a:rPr>
                        <a:t>₹11,976.65/hour</a:t>
                      </a:r>
                    </a:p>
                  </a:txBody>
                  <a:tcPr marL="114300" marR="114300" marT="114300" marB="114300"/>
                </a:tc>
                <a:extLst>
                  <a:ext uri="{0D108BD9-81ED-4DB2-BD59-A6C34878D82A}">
                    <a16:rowId xmlns:a16="http://schemas.microsoft.com/office/drawing/2014/main" val="2294924876"/>
                  </a:ext>
                </a:extLst>
              </a:tr>
              <a:tr h="454888">
                <a:tc>
                  <a:txBody>
                    <a:bodyPr/>
                    <a:lstStyle/>
                    <a:p>
                      <a:pPr algn="l" fontAlgn="t"/>
                      <a:r>
                        <a:rPr lang="en-IN" sz="1400">
                          <a:effectLst/>
                        </a:rPr>
                        <a:t>DW30000c</a:t>
                      </a:r>
                    </a:p>
                  </a:txBody>
                  <a:tcPr marL="114300" marR="114300" marT="114300" marB="114300"/>
                </a:tc>
                <a:tc>
                  <a:txBody>
                    <a:bodyPr/>
                    <a:lstStyle/>
                    <a:p>
                      <a:pPr fontAlgn="t"/>
                      <a:r>
                        <a:rPr lang="en-IN" sz="1400">
                          <a:effectLst/>
                        </a:rPr>
                        <a:t>30000</a:t>
                      </a:r>
                    </a:p>
                  </a:txBody>
                  <a:tcPr marL="114300" marR="114300" marT="114300" marB="114300"/>
                </a:tc>
                <a:tc>
                  <a:txBody>
                    <a:bodyPr/>
                    <a:lstStyle/>
                    <a:p>
                      <a:pPr fontAlgn="t"/>
                      <a:r>
                        <a:rPr lang="en-IN" sz="1400" dirty="0">
                          <a:effectLst/>
                        </a:rPr>
                        <a:t>₹23,953.29/hour</a:t>
                      </a:r>
                    </a:p>
                  </a:txBody>
                  <a:tcPr marL="114300" marR="114300" marT="114300" marB="114300"/>
                </a:tc>
                <a:extLst>
                  <a:ext uri="{0D108BD9-81ED-4DB2-BD59-A6C34878D82A}">
                    <a16:rowId xmlns:a16="http://schemas.microsoft.com/office/drawing/2014/main" val="2442586701"/>
                  </a:ext>
                </a:extLst>
              </a:tr>
            </a:tbl>
          </a:graphicData>
        </a:graphic>
      </p:graphicFrame>
    </p:spTree>
    <p:extLst>
      <p:ext uri="{BB962C8B-B14F-4D97-AF65-F5344CB8AC3E}">
        <p14:creationId xmlns:p14="http://schemas.microsoft.com/office/powerpoint/2010/main" val="2332047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7FE069-FD29-462D-9246-A63C07599272}"/>
              </a:ext>
            </a:extLst>
          </p:cNvPr>
          <p:cNvSpPr/>
          <p:nvPr/>
        </p:nvSpPr>
        <p:spPr>
          <a:xfrm>
            <a:off x="0" y="2615316"/>
            <a:ext cx="12192000" cy="10156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7ABE01D-ECBE-41BA-8A0B-6AF0A01AF282}"/>
              </a:ext>
            </a:extLst>
          </p:cNvPr>
          <p:cNvSpPr>
            <a:spLocks noGrp="1"/>
          </p:cNvSpPr>
          <p:nvPr>
            <p:ph type="ctrTitle"/>
          </p:nvPr>
        </p:nvSpPr>
        <p:spPr>
          <a:xfrm>
            <a:off x="0" y="2615317"/>
            <a:ext cx="12192000" cy="813683"/>
          </a:xfrm>
        </p:spPr>
        <p:txBody>
          <a:bodyPr>
            <a:normAutofit fontScale="90000"/>
          </a:bodyPr>
          <a:lstStyle/>
          <a:p>
            <a:pPr>
              <a:lnSpc>
                <a:spcPct val="100000"/>
              </a:lnSpc>
            </a:pPr>
            <a:br>
              <a:rPr lang="en-US" sz="5400" b="1" dirty="0">
                <a:solidFill>
                  <a:srgbClr val="0078D7"/>
                </a:solidFill>
              </a:rPr>
            </a:br>
            <a:br>
              <a:rPr lang="en-US" sz="5400" b="1" dirty="0">
                <a:solidFill>
                  <a:srgbClr val="0078D7"/>
                </a:solidFill>
              </a:rPr>
            </a:br>
            <a:r>
              <a:rPr lang="en-US" sz="5400" b="1" dirty="0">
                <a:solidFill>
                  <a:srgbClr val="0078D7"/>
                </a:solidFill>
              </a:rPr>
              <a:t>Demo – Creating Azure SQL Data Warehouse </a:t>
            </a:r>
          </a:p>
        </p:txBody>
      </p:sp>
    </p:spTree>
    <p:extLst>
      <p:ext uri="{BB962C8B-B14F-4D97-AF65-F5344CB8AC3E}">
        <p14:creationId xmlns:p14="http://schemas.microsoft.com/office/powerpoint/2010/main" val="481693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22422"/>
            <a:ext cx="9144000" cy="1013898"/>
          </a:xfrm>
        </p:spPr>
        <p:txBody>
          <a:bodyPr/>
          <a:lstStyle/>
          <a:p>
            <a:r>
              <a:rPr lang="en-US" b="1" dirty="0">
                <a:solidFill>
                  <a:schemeClr val="bg1"/>
                </a:solidFill>
                <a:cs typeface="Calibri Light"/>
              </a:rPr>
              <a:t>About the Instructor</a:t>
            </a:r>
          </a:p>
        </p:txBody>
      </p:sp>
      <p:sp>
        <p:nvSpPr>
          <p:cNvPr id="3" name="Subtitle 2"/>
          <p:cNvSpPr>
            <a:spLocks noGrp="1"/>
          </p:cNvSpPr>
          <p:nvPr>
            <p:ph type="subTitle" idx="1"/>
          </p:nvPr>
        </p:nvSpPr>
        <p:spPr>
          <a:xfrm>
            <a:off x="733167" y="1507524"/>
            <a:ext cx="7323438" cy="4992130"/>
          </a:xfrm>
        </p:spPr>
        <p:txBody>
          <a:bodyPr vert="horz" lIns="91440" tIns="45720" rIns="91440" bIns="45720" rtlCol="0" anchor="t">
            <a:noAutofit/>
          </a:bodyPr>
          <a:lstStyle/>
          <a:p>
            <a:pPr marL="342900" indent="-342900" algn="l">
              <a:lnSpc>
                <a:spcPct val="150000"/>
              </a:lnSpc>
              <a:buFont typeface="Arial" panose="020B0604020202020204" pitchFamily="34" charset="0"/>
              <a:buChar char="•"/>
            </a:pPr>
            <a:r>
              <a:rPr lang="en-US" sz="2000" dirty="0">
                <a:solidFill>
                  <a:schemeClr val="bg1"/>
                </a:solidFill>
                <a:cs typeface="Calibri"/>
              </a:rPr>
              <a:t>Founder &amp; Director – </a:t>
            </a:r>
            <a:r>
              <a:rPr lang="en-US" sz="2000" dirty="0" err="1">
                <a:solidFill>
                  <a:schemeClr val="bg1"/>
                </a:solidFill>
                <a:cs typeface="Calibri"/>
              </a:rPr>
              <a:t>CodeSizzler</a:t>
            </a:r>
            <a:endParaRPr lang="en-US" sz="2000" dirty="0">
              <a:solidFill>
                <a:schemeClr val="bg1"/>
              </a:solidFill>
              <a:cs typeface="Calibri"/>
            </a:endParaRPr>
          </a:p>
          <a:p>
            <a:pPr marL="342900" indent="-342900" algn="l">
              <a:lnSpc>
                <a:spcPct val="150000"/>
              </a:lnSpc>
              <a:buFont typeface="Arial" panose="020B0604020202020204" pitchFamily="34" charset="0"/>
              <a:buChar char="•"/>
            </a:pPr>
            <a:r>
              <a:rPr lang="en-US" sz="2000" dirty="0">
                <a:solidFill>
                  <a:schemeClr val="bg1"/>
                </a:solidFill>
                <a:cs typeface="Calibri"/>
              </a:rPr>
              <a:t>Microsoft Most Valuable Professional – Azure</a:t>
            </a:r>
          </a:p>
          <a:p>
            <a:pPr marL="342900" indent="-342900" algn="l">
              <a:lnSpc>
                <a:spcPct val="150000"/>
              </a:lnSpc>
              <a:buFont typeface="Arial" panose="020B0604020202020204" pitchFamily="34" charset="0"/>
              <a:buChar char="•"/>
            </a:pPr>
            <a:r>
              <a:rPr lang="en-US" sz="2000" dirty="0">
                <a:solidFill>
                  <a:schemeClr val="bg1"/>
                </a:solidFill>
                <a:cs typeface="Calibri"/>
              </a:rPr>
              <a:t>C# Corner Most Valuable Professional</a:t>
            </a:r>
          </a:p>
          <a:p>
            <a:pPr marL="342900" indent="-342900" algn="l">
              <a:lnSpc>
                <a:spcPct val="150000"/>
              </a:lnSpc>
              <a:buFont typeface="Arial" panose="020B0604020202020204" pitchFamily="34" charset="0"/>
              <a:buChar char="•"/>
            </a:pPr>
            <a:r>
              <a:rPr lang="en-US" sz="2000" dirty="0">
                <a:solidFill>
                  <a:schemeClr val="bg1"/>
                </a:solidFill>
                <a:cs typeface="Calibri"/>
              </a:rPr>
              <a:t>Microsoft Certified Trainer</a:t>
            </a:r>
          </a:p>
          <a:p>
            <a:pPr marL="342900" indent="-342900" algn="l">
              <a:lnSpc>
                <a:spcPct val="150000"/>
              </a:lnSpc>
              <a:buFont typeface="Arial" panose="020B0604020202020204" pitchFamily="34" charset="0"/>
              <a:buChar char="•"/>
            </a:pPr>
            <a:r>
              <a:rPr lang="en-US" sz="2000" dirty="0">
                <a:solidFill>
                  <a:schemeClr val="bg1"/>
                </a:solidFill>
                <a:cs typeface="Calibri"/>
              </a:rPr>
              <a:t>8 Years of experience as Cloud Consultant</a:t>
            </a:r>
          </a:p>
          <a:p>
            <a:pPr marL="342900" indent="-342900" algn="l">
              <a:lnSpc>
                <a:spcPct val="150000"/>
              </a:lnSpc>
              <a:buFont typeface="Arial" panose="020B0604020202020204" pitchFamily="34" charset="0"/>
              <a:buChar char="•"/>
            </a:pPr>
            <a:r>
              <a:rPr lang="en-US" sz="2000" dirty="0">
                <a:solidFill>
                  <a:schemeClr val="bg1"/>
                </a:solidFill>
                <a:cs typeface="Calibri"/>
              </a:rPr>
              <a:t>Azure – AWS – GCP – IoT – Machine Learning – Cognitive Services – Bot – Xamarin – Big Data</a:t>
            </a:r>
          </a:p>
          <a:p>
            <a:pPr marL="342900" indent="-342900" algn="l">
              <a:lnSpc>
                <a:spcPct val="150000"/>
              </a:lnSpc>
              <a:buFont typeface="Arial" panose="020B0604020202020204" pitchFamily="34" charset="0"/>
              <a:buChar char="•"/>
            </a:pPr>
            <a:r>
              <a:rPr lang="en-US" sz="2000" dirty="0">
                <a:solidFill>
                  <a:schemeClr val="bg1"/>
                </a:solidFill>
                <a:cs typeface="Calibri"/>
              </a:rPr>
              <a:t>Consultant for Accenture, Adobe, Boeing, Deloitte., Infosys, Johnson Controls, Microsoft, Wipro, etc.,</a:t>
            </a:r>
          </a:p>
        </p:txBody>
      </p:sp>
      <p:pic>
        <p:nvPicPr>
          <p:cNvPr id="6" name="Picture 5">
            <a:extLst>
              <a:ext uri="{FF2B5EF4-FFF2-40B4-BE49-F238E27FC236}">
                <a16:creationId xmlns:a16="http://schemas.microsoft.com/office/drawing/2014/main" id="{0ADBB832-5F02-49A6-B627-F85E759BAAB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82188" y="1983346"/>
            <a:ext cx="3181082" cy="3181082"/>
          </a:xfrm>
          <a:prstGeom prst="rect">
            <a:avLst/>
          </a:prstGeom>
        </p:spPr>
      </p:pic>
      <p:sp>
        <p:nvSpPr>
          <p:cNvPr id="4" name="TextBox 3">
            <a:extLst>
              <a:ext uri="{FF2B5EF4-FFF2-40B4-BE49-F238E27FC236}">
                <a16:creationId xmlns:a16="http://schemas.microsoft.com/office/drawing/2014/main" id="{0B9E63C2-C006-4CDF-9FBC-6E697391828B}"/>
              </a:ext>
            </a:extLst>
          </p:cNvPr>
          <p:cNvSpPr txBox="1"/>
          <p:nvPr/>
        </p:nvSpPr>
        <p:spPr>
          <a:xfrm>
            <a:off x="8090350" y="5303520"/>
            <a:ext cx="3564758" cy="461665"/>
          </a:xfrm>
          <a:prstGeom prst="rect">
            <a:avLst/>
          </a:prstGeom>
          <a:noFill/>
        </p:spPr>
        <p:txBody>
          <a:bodyPr wrap="none" rtlCol="0">
            <a:spAutoFit/>
          </a:bodyPr>
          <a:lstStyle/>
          <a:p>
            <a:r>
              <a:rPr lang="en-US" sz="2400" dirty="0">
                <a:solidFill>
                  <a:srgbClr val="FFFFFF"/>
                </a:solidFill>
              </a:rPr>
              <a:t>Abdul Rasheed </a:t>
            </a:r>
            <a:r>
              <a:rPr lang="en-US" sz="2400" dirty="0" err="1">
                <a:solidFill>
                  <a:srgbClr val="FFFFFF"/>
                </a:solidFill>
              </a:rPr>
              <a:t>Feroz</a:t>
            </a:r>
            <a:r>
              <a:rPr lang="en-US" sz="2400" dirty="0">
                <a:solidFill>
                  <a:srgbClr val="FFFFFF"/>
                </a:solidFill>
              </a:rPr>
              <a:t> Khan </a:t>
            </a:r>
          </a:p>
        </p:txBody>
      </p:sp>
    </p:spTree>
    <p:extLst>
      <p:ext uri="{BB962C8B-B14F-4D97-AF65-F5344CB8AC3E}">
        <p14:creationId xmlns:p14="http://schemas.microsoft.com/office/powerpoint/2010/main" val="2773640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Designing Tables</a:t>
            </a:r>
          </a:p>
        </p:txBody>
      </p:sp>
      <p:sp>
        <p:nvSpPr>
          <p:cNvPr id="5" name="Content Placeholder 4">
            <a:extLst>
              <a:ext uri="{FF2B5EF4-FFF2-40B4-BE49-F238E27FC236}">
                <a16:creationId xmlns:a16="http://schemas.microsoft.com/office/drawing/2014/main" id="{F6892E22-65C3-4B1B-A7AE-0485B70DF044}"/>
              </a:ext>
            </a:extLst>
          </p:cNvPr>
          <p:cNvSpPr>
            <a:spLocks noGrp="1"/>
          </p:cNvSpPr>
          <p:nvPr>
            <p:ph idx="1"/>
          </p:nvPr>
        </p:nvSpPr>
        <p:spPr/>
        <p:txBody>
          <a:bodyPr/>
          <a:lstStyle/>
          <a:p>
            <a:pPr marL="0" indent="0">
              <a:buNone/>
            </a:pPr>
            <a:endParaRPr lang="en-IN" dirty="0">
              <a:solidFill>
                <a:srgbClr val="0078D7"/>
              </a:solidFill>
            </a:endParaRPr>
          </a:p>
          <a:p>
            <a:pPr marL="0" indent="0">
              <a:buNone/>
            </a:pPr>
            <a:r>
              <a:rPr lang="en-IN" dirty="0">
                <a:solidFill>
                  <a:srgbClr val="0078D7"/>
                </a:solidFill>
              </a:rPr>
              <a:t>Determine table category</a:t>
            </a:r>
          </a:p>
          <a:p>
            <a:pPr marL="0" indent="0" algn="just">
              <a:buNone/>
            </a:pPr>
            <a:r>
              <a:rPr lang="en-IN" dirty="0">
                <a:solidFill>
                  <a:srgbClr val="0078D7"/>
                </a:solidFill>
              </a:rPr>
              <a:t>	</a:t>
            </a:r>
            <a:r>
              <a:rPr lang="en-IN" dirty="0"/>
              <a:t>A star schema organizes data into fact and dimension tables. Some tables are used for integration or staging data before it moves to a fact or dimension table. As you design a table, decide whether the table data belongs in a fact, dimension, or integration table. This decision informs the appropriate table structure and distribution.</a:t>
            </a:r>
            <a:endParaRPr lang="en-IN" dirty="0">
              <a:solidFill>
                <a:srgbClr val="0078D7"/>
              </a:solidFill>
            </a:endParaRPr>
          </a:p>
          <a:p>
            <a:endParaRPr lang="en-IN" dirty="0"/>
          </a:p>
        </p:txBody>
      </p:sp>
    </p:spTree>
    <p:extLst>
      <p:ext uri="{BB962C8B-B14F-4D97-AF65-F5344CB8AC3E}">
        <p14:creationId xmlns:p14="http://schemas.microsoft.com/office/powerpoint/2010/main" val="3745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Types of Tables</a:t>
            </a:r>
          </a:p>
        </p:txBody>
      </p:sp>
      <p:sp>
        <p:nvSpPr>
          <p:cNvPr id="5" name="Content Placeholder 4">
            <a:extLst>
              <a:ext uri="{FF2B5EF4-FFF2-40B4-BE49-F238E27FC236}">
                <a16:creationId xmlns:a16="http://schemas.microsoft.com/office/drawing/2014/main" id="{BC801644-FF90-41BE-BDD0-850F0190BB00}"/>
              </a:ext>
            </a:extLst>
          </p:cNvPr>
          <p:cNvSpPr>
            <a:spLocks noGrp="1"/>
          </p:cNvSpPr>
          <p:nvPr>
            <p:ph idx="1"/>
          </p:nvPr>
        </p:nvSpPr>
        <p:spPr>
          <a:xfrm>
            <a:off x="-1" y="1825624"/>
            <a:ext cx="12191999" cy="5032376"/>
          </a:xfrm>
        </p:spPr>
        <p:txBody>
          <a:bodyPr>
            <a:normAutofit/>
          </a:bodyPr>
          <a:lstStyle/>
          <a:p>
            <a:pPr marL="0" indent="0">
              <a:buNone/>
            </a:pPr>
            <a:endParaRPr lang="en-IN" sz="4400" dirty="0">
              <a:solidFill>
                <a:srgbClr val="0078D7"/>
              </a:solidFill>
            </a:endParaRPr>
          </a:p>
          <a:p>
            <a:pPr marL="0" indent="0">
              <a:buNone/>
            </a:pPr>
            <a:endParaRPr lang="en-IN" sz="4400" dirty="0">
              <a:solidFill>
                <a:srgbClr val="0078D7"/>
              </a:solidFill>
            </a:endParaRPr>
          </a:p>
          <a:p>
            <a:pPr lvl="3"/>
            <a:r>
              <a:rPr lang="en-IN" sz="2800" dirty="0">
                <a:solidFill>
                  <a:srgbClr val="0078D7"/>
                </a:solidFill>
              </a:rPr>
              <a:t>Fact tables </a:t>
            </a:r>
          </a:p>
          <a:p>
            <a:pPr lvl="3"/>
            <a:r>
              <a:rPr lang="en-IN" sz="2800" dirty="0">
                <a:solidFill>
                  <a:srgbClr val="0078D7"/>
                </a:solidFill>
              </a:rPr>
              <a:t>Dimension tables </a:t>
            </a:r>
          </a:p>
          <a:p>
            <a:pPr lvl="3"/>
            <a:r>
              <a:rPr lang="en-IN" sz="2800" dirty="0">
                <a:solidFill>
                  <a:srgbClr val="0078D7"/>
                </a:solidFill>
              </a:rPr>
              <a:t>Integration tables </a:t>
            </a:r>
          </a:p>
        </p:txBody>
      </p:sp>
      <p:pic>
        <p:nvPicPr>
          <p:cNvPr id="16388" name="Picture 4" descr="Related image">
            <a:extLst>
              <a:ext uri="{FF2B5EF4-FFF2-40B4-BE49-F238E27FC236}">
                <a16:creationId xmlns:a16="http://schemas.microsoft.com/office/drawing/2014/main" id="{9377475A-CB4F-4287-BF47-F7B8EB043D5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558" t="7305" r="27984" b="8610"/>
          <a:stretch/>
        </p:blipFill>
        <p:spPr bwMode="auto">
          <a:xfrm>
            <a:off x="6710766" y="2728319"/>
            <a:ext cx="3363133" cy="3203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4673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Indexing</a:t>
            </a: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a:bodyPr>
          <a:lstStyle/>
          <a:p>
            <a:pPr marL="0" indent="0">
              <a:buNone/>
            </a:pPr>
            <a:endParaRPr lang="en-GB" dirty="0">
              <a:solidFill>
                <a:srgbClr val="0078D7"/>
              </a:solidFill>
            </a:endParaRPr>
          </a:p>
          <a:p>
            <a:pPr marL="0" indent="0" algn="just">
              <a:buNone/>
            </a:pPr>
            <a:r>
              <a:rPr lang="en-IN" dirty="0">
                <a:solidFill>
                  <a:srgbClr val="0078D7"/>
                </a:solidFill>
              </a:rPr>
              <a:t>SQL Data Warehouse offers several indexing options including clustered columnstore indexes, clustered indexes and nonclustered indexes, and a non-index option also known as heap.</a:t>
            </a:r>
            <a:endParaRPr lang="en-GB" dirty="0">
              <a:solidFill>
                <a:srgbClr val="0078D7"/>
              </a:solidFill>
            </a:endParaRPr>
          </a:p>
        </p:txBody>
      </p:sp>
    </p:spTree>
    <p:extLst>
      <p:ext uri="{BB962C8B-B14F-4D97-AF65-F5344CB8AC3E}">
        <p14:creationId xmlns:p14="http://schemas.microsoft.com/office/powerpoint/2010/main" val="3016651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fontScale="90000"/>
          </a:bodyPr>
          <a:lstStyle/>
          <a:p>
            <a:pPr algn="ctr"/>
            <a:r>
              <a:rPr lang="en-GB" sz="4800" b="1" dirty="0">
                <a:solidFill>
                  <a:schemeClr val="bg1"/>
                </a:solidFill>
              </a:rPr>
              <a:t>Cheat Sheet for Azure SQL Data Warehouse</a:t>
            </a:r>
            <a:endParaRPr lang="en-US" sz="4800" b="1" dirty="0">
              <a:solidFill>
                <a:schemeClr val="bg1"/>
              </a:solidFill>
            </a:endParaRPr>
          </a:p>
        </p:txBody>
      </p:sp>
      <p:pic>
        <p:nvPicPr>
          <p:cNvPr id="2050" name="Picture 2" descr="Sketch">
            <a:extLst>
              <a:ext uri="{FF2B5EF4-FFF2-40B4-BE49-F238E27FC236}">
                <a16:creationId xmlns:a16="http://schemas.microsoft.com/office/drawing/2014/main" id="{7E925FBD-B394-4A5D-BD05-43359AD0A3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1790" y="1822959"/>
            <a:ext cx="6408420" cy="5014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9055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Clustered </a:t>
            </a:r>
            <a:r>
              <a:rPr lang="en-US" sz="4800" b="1" dirty="0" err="1">
                <a:solidFill>
                  <a:schemeClr val="bg1"/>
                </a:solidFill>
              </a:rPr>
              <a:t>Columnstore</a:t>
            </a:r>
            <a:r>
              <a:rPr lang="en-US" sz="4800" b="1" dirty="0">
                <a:solidFill>
                  <a:schemeClr val="bg1"/>
                </a:solidFill>
              </a:rPr>
              <a:t> Indexes</a:t>
            </a: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a:bodyPr>
          <a:lstStyle/>
          <a:p>
            <a:pPr marL="0" indent="0">
              <a:buNone/>
            </a:pPr>
            <a:endParaRPr lang="en-GB" dirty="0">
              <a:solidFill>
                <a:srgbClr val="0078D7"/>
              </a:solidFill>
            </a:endParaRPr>
          </a:p>
          <a:p>
            <a:pPr marL="0" indent="0" algn="just">
              <a:buNone/>
            </a:pPr>
            <a:r>
              <a:rPr lang="en-IN" dirty="0">
                <a:solidFill>
                  <a:srgbClr val="0078D7"/>
                </a:solidFill>
              </a:rPr>
              <a:t>By default, SQL Data Warehouse creates a clustered columnstore index when no index options are specified on a table. Clustered columnstore tables offer both the highest level of data compression as well as the best overall query performance. Clustered columnstore tables will generally outperform clustered index or heap tables and are usually the best choice for large tables.</a:t>
            </a:r>
            <a:endParaRPr lang="en-GB" dirty="0">
              <a:solidFill>
                <a:srgbClr val="0078D7"/>
              </a:solidFill>
            </a:endParaRPr>
          </a:p>
        </p:txBody>
      </p:sp>
    </p:spTree>
    <p:extLst>
      <p:ext uri="{BB962C8B-B14F-4D97-AF65-F5344CB8AC3E}">
        <p14:creationId xmlns:p14="http://schemas.microsoft.com/office/powerpoint/2010/main" val="2852060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Heap Tables</a:t>
            </a: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a:bodyPr>
          <a:lstStyle/>
          <a:p>
            <a:pPr marL="0" indent="0" algn="just">
              <a:buNone/>
            </a:pPr>
            <a:endParaRPr lang="en-IN" dirty="0">
              <a:solidFill>
                <a:srgbClr val="0078D7"/>
              </a:solidFill>
            </a:endParaRPr>
          </a:p>
          <a:p>
            <a:pPr marL="0" indent="0" algn="just">
              <a:buNone/>
            </a:pPr>
            <a:r>
              <a:rPr lang="en-IN" dirty="0">
                <a:solidFill>
                  <a:srgbClr val="0078D7"/>
                </a:solidFill>
              </a:rPr>
              <a:t>When you are temporarily landing data on SQL Data Warehouse, you may find that using a heap table makes the overall process faster. This is because loads to heaps are faster than to index tables and in some cases the subsequent read can be done from cache. If you are loading data only to stage it before running more transformations, loading the table to heap table is much faster than loading the data to a clustered columnstore table.</a:t>
            </a:r>
            <a:endParaRPr lang="en-GB" dirty="0">
              <a:solidFill>
                <a:srgbClr val="0078D7"/>
              </a:solidFill>
            </a:endParaRPr>
          </a:p>
        </p:txBody>
      </p:sp>
    </p:spTree>
    <p:extLst>
      <p:ext uri="{BB962C8B-B14F-4D97-AF65-F5344CB8AC3E}">
        <p14:creationId xmlns:p14="http://schemas.microsoft.com/office/powerpoint/2010/main" val="3832406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fontScale="90000"/>
          </a:bodyPr>
          <a:lstStyle/>
          <a:p>
            <a:pPr algn="ctr"/>
            <a:r>
              <a:rPr lang="en-US" sz="4800" b="1" dirty="0">
                <a:solidFill>
                  <a:schemeClr val="bg1"/>
                </a:solidFill>
              </a:rPr>
              <a:t>Causes for poor </a:t>
            </a:r>
            <a:r>
              <a:rPr lang="en-US" sz="4800" b="1" dirty="0" err="1">
                <a:solidFill>
                  <a:schemeClr val="bg1"/>
                </a:solidFill>
              </a:rPr>
              <a:t>Columnstore</a:t>
            </a:r>
            <a:r>
              <a:rPr lang="en-US" sz="4800" b="1" dirty="0">
                <a:solidFill>
                  <a:schemeClr val="bg1"/>
                </a:solidFill>
              </a:rPr>
              <a:t> index quality </a:t>
            </a: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a:bodyPr>
          <a:lstStyle/>
          <a:p>
            <a:pPr marL="0" indent="0" algn="just">
              <a:buNone/>
            </a:pPr>
            <a:endParaRPr lang="en-IN" dirty="0">
              <a:solidFill>
                <a:srgbClr val="0078D7"/>
              </a:solidFill>
            </a:endParaRPr>
          </a:p>
          <a:p>
            <a:pPr marL="0" indent="0" algn="just">
              <a:buNone/>
            </a:pPr>
            <a:r>
              <a:rPr lang="en-IN" dirty="0">
                <a:solidFill>
                  <a:srgbClr val="0078D7"/>
                </a:solidFill>
              </a:rPr>
              <a:t>If you have identified tables with poor segment quality, you want to identify the root cause. Below are some other common causes of poor segment quality:</a:t>
            </a:r>
          </a:p>
          <a:p>
            <a:pPr marL="514350" indent="-514350" algn="just">
              <a:buFont typeface="+mj-lt"/>
              <a:buAutoNum type="arabicPeriod"/>
            </a:pPr>
            <a:r>
              <a:rPr lang="en-IN" dirty="0">
                <a:solidFill>
                  <a:srgbClr val="0078D7"/>
                </a:solidFill>
              </a:rPr>
              <a:t>Memory pressure when index was built</a:t>
            </a:r>
          </a:p>
          <a:p>
            <a:pPr marL="514350" indent="-514350" algn="just">
              <a:buFont typeface="+mj-lt"/>
              <a:buAutoNum type="arabicPeriod"/>
            </a:pPr>
            <a:r>
              <a:rPr lang="en-IN" dirty="0">
                <a:solidFill>
                  <a:srgbClr val="0078D7"/>
                </a:solidFill>
              </a:rPr>
              <a:t>High volume of DML operations</a:t>
            </a:r>
          </a:p>
          <a:p>
            <a:pPr marL="514350" indent="-514350" algn="just">
              <a:buFont typeface="+mj-lt"/>
              <a:buAutoNum type="arabicPeriod"/>
            </a:pPr>
            <a:r>
              <a:rPr lang="en-IN" dirty="0">
                <a:solidFill>
                  <a:srgbClr val="0078D7"/>
                </a:solidFill>
              </a:rPr>
              <a:t>Small or trickle load operations</a:t>
            </a:r>
          </a:p>
          <a:p>
            <a:pPr marL="514350" indent="-514350" algn="just">
              <a:buFont typeface="+mj-lt"/>
              <a:buAutoNum type="arabicPeriod"/>
            </a:pPr>
            <a:r>
              <a:rPr lang="en-IN" dirty="0">
                <a:solidFill>
                  <a:srgbClr val="0078D7"/>
                </a:solidFill>
              </a:rPr>
              <a:t>Too many partitions</a:t>
            </a:r>
          </a:p>
          <a:p>
            <a:pPr marL="0" indent="0" algn="just">
              <a:buNone/>
            </a:pPr>
            <a:endParaRPr lang="en-GB" dirty="0">
              <a:solidFill>
                <a:srgbClr val="0078D7"/>
              </a:solidFill>
            </a:endParaRPr>
          </a:p>
        </p:txBody>
      </p:sp>
    </p:spTree>
    <p:extLst>
      <p:ext uri="{BB962C8B-B14F-4D97-AF65-F5344CB8AC3E}">
        <p14:creationId xmlns:p14="http://schemas.microsoft.com/office/powerpoint/2010/main" val="1173036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dirty="0">
                <a:solidFill>
                  <a:schemeClr val="bg1"/>
                </a:solidFill>
              </a:rPr>
              <a:t>Partitioning tables in SQL Data Warehouse </a:t>
            </a:r>
            <a:endParaRPr lang="en-US" sz="4800" b="1" dirty="0">
              <a:solidFill>
                <a:schemeClr val="bg1"/>
              </a:solidFill>
            </a:endParaRP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lnSpcReduction="10000"/>
          </a:bodyPr>
          <a:lstStyle/>
          <a:p>
            <a:pPr algn="just"/>
            <a:endParaRPr lang="en-IN" dirty="0">
              <a:solidFill>
                <a:srgbClr val="0078D7"/>
              </a:solidFill>
            </a:endParaRPr>
          </a:p>
          <a:p>
            <a:pPr algn="just"/>
            <a:r>
              <a:rPr lang="en-IN" dirty="0">
                <a:solidFill>
                  <a:srgbClr val="0078D7"/>
                </a:solidFill>
              </a:rPr>
              <a:t>Table partitions enable you to divide your data into smaller groups of data. In most cases, table partitions are created on a date column. Partitioning is supported on all SQL Data Warehouse table types; including clustered columnstore, clustered index, and heap. Partitioning is also supported on all distribution types, including both hash or round robin distributed.</a:t>
            </a:r>
          </a:p>
          <a:p>
            <a:pPr algn="just"/>
            <a:r>
              <a:rPr lang="en-IN" dirty="0">
                <a:solidFill>
                  <a:srgbClr val="0078D7"/>
                </a:solidFill>
              </a:rPr>
              <a:t>Partitioning can benefit data maintenance and query performance. Whether it benefits both or just one is dependent on how data is loaded and whether the same column can be used for both purposes, since partitioning can only be done on one column.</a:t>
            </a:r>
          </a:p>
        </p:txBody>
      </p:sp>
    </p:spTree>
    <p:extLst>
      <p:ext uri="{BB962C8B-B14F-4D97-AF65-F5344CB8AC3E}">
        <p14:creationId xmlns:p14="http://schemas.microsoft.com/office/powerpoint/2010/main" val="1788541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dirty="0">
                <a:solidFill>
                  <a:schemeClr val="bg1"/>
                </a:solidFill>
              </a:rPr>
              <a:t>Benefits to Loads</a:t>
            </a:r>
            <a:endParaRPr lang="en-US" sz="4800" b="1" dirty="0">
              <a:solidFill>
                <a:schemeClr val="bg1"/>
              </a:solidFill>
            </a:endParaRP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a:bodyPr>
          <a:lstStyle/>
          <a:p>
            <a:pPr algn="just"/>
            <a:endParaRPr lang="en-GB" dirty="0">
              <a:solidFill>
                <a:srgbClr val="0078D7"/>
              </a:solidFill>
            </a:endParaRPr>
          </a:p>
          <a:p>
            <a:pPr algn="just"/>
            <a:r>
              <a:rPr lang="en-IN" dirty="0">
                <a:solidFill>
                  <a:srgbClr val="0078D7"/>
                </a:solidFill>
              </a:rPr>
              <a:t>The primary benefit of partitioning in SQL Data Warehouse is to improve the efficiency and performance of loading data by use of partition deletion, switching and merging.</a:t>
            </a:r>
          </a:p>
          <a:p>
            <a:pPr algn="just"/>
            <a:r>
              <a:rPr lang="en-IN" dirty="0">
                <a:solidFill>
                  <a:srgbClr val="0078D7"/>
                </a:solidFill>
              </a:rPr>
              <a:t>Partition switching can be used to quickly remove or replace a section of a table.</a:t>
            </a:r>
          </a:p>
          <a:p>
            <a:pPr algn="just"/>
            <a:r>
              <a:rPr lang="en-IN" dirty="0">
                <a:solidFill>
                  <a:srgbClr val="0078D7"/>
                </a:solidFill>
              </a:rPr>
              <a:t>While simply inserting, updating, or deleting data can be the most straightforward approach, with a little thought and effort, using partitioning during your load process can substantially improve performance.</a:t>
            </a:r>
            <a:endParaRPr lang="en-GB" dirty="0">
              <a:solidFill>
                <a:srgbClr val="0078D7"/>
              </a:solidFill>
            </a:endParaRPr>
          </a:p>
        </p:txBody>
      </p:sp>
    </p:spTree>
    <p:extLst>
      <p:ext uri="{BB962C8B-B14F-4D97-AF65-F5344CB8AC3E}">
        <p14:creationId xmlns:p14="http://schemas.microsoft.com/office/powerpoint/2010/main" val="605275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7FE069-FD29-462D-9246-A63C07599272}"/>
              </a:ext>
            </a:extLst>
          </p:cNvPr>
          <p:cNvSpPr/>
          <p:nvPr/>
        </p:nvSpPr>
        <p:spPr>
          <a:xfrm>
            <a:off x="0" y="2752475"/>
            <a:ext cx="12192000" cy="10156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7ABE01D-ECBE-41BA-8A0B-6AF0A01AF282}"/>
              </a:ext>
            </a:extLst>
          </p:cNvPr>
          <p:cNvSpPr>
            <a:spLocks noGrp="1"/>
          </p:cNvSpPr>
          <p:nvPr>
            <p:ph type="ctrTitle"/>
          </p:nvPr>
        </p:nvSpPr>
        <p:spPr>
          <a:xfrm>
            <a:off x="0" y="2752475"/>
            <a:ext cx="12192000" cy="1015663"/>
          </a:xfrm>
        </p:spPr>
        <p:txBody>
          <a:bodyPr>
            <a:normAutofit/>
          </a:bodyPr>
          <a:lstStyle/>
          <a:p>
            <a:r>
              <a:rPr lang="en-US" sz="5400" b="1" dirty="0">
                <a:solidFill>
                  <a:srgbClr val="0078D7"/>
                </a:solidFill>
              </a:rPr>
              <a:t>Demo – Tables, Partitioning and Indexing </a:t>
            </a:r>
          </a:p>
        </p:txBody>
      </p:sp>
    </p:spTree>
    <p:extLst>
      <p:ext uri="{BB962C8B-B14F-4D97-AF65-F5344CB8AC3E}">
        <p14:creationId xmlns:p14="http://schemas.microsoft.com/office/powerpoint/2010/main" val="2518936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22422"/>
            <a:ext cx="9144000" cy="1013898"/>
          </a:xfrm>
        </p:spPr>
        <p:txBody>
          <a:bodyPr/>
          <a:lstStyle/>
          <a:p>
            <a:r>
              <a:rPr lang="en-US" b="1" dirty="0">
                <a:solidFill>
                  <a:schemeClr val="bg1"/>
                </a:solidFill>
                <a:cs typeface="Calibri Light"/>
              </a:rPr>
              <a:t>About the Instructor</a:t>
            </a:r>
          </a:p>
        </p:txBody>
      </p:sp>
      <p:sp>
        <p:nvSpPr>
          <p:cNvPr id="3" name="Subtitle 2"/>
          <p:cNvSpPr>
            <a:spLocks noGrp="1"/>
          </p:cNvSpPr>
          <p:nvPr>
            <p:ph type="subTitle" idx="1"/>
          </p:nvPr>
        </p:nvSpPr>
        <p:spPr>
          <a:xfrm>
            <a:off x="733167" y="1507524"/>
            <a:ext cx="7323438" cy="4992130"/>
          </a:xfrm>
        </p:spPr>
        <p:txBody>
          <a:bodyPr vert="horz" lIns="91440" tIns="45720" rIns="91440" bIns="45720" rtlCol="0" anchor="t">
            <a:noAutofit/>
          </a:bodyPr>
          <a:lstStyle/>
          <a:p>
            <a:pPr marL="342900" indent="-342900" algn="l">
              <a:lnSpc>
                <a:spcPct val="150000"/>
              </a:lnSpc>
              <a:buFont typeface="Arial" panose="020B0604020202020204" pitchFamily="34" charset="0"/>
              <a:buChar char="•"/>
            </a:pPr>
            <a:r>
              <a:rPr lang="en-US" sz="2800" dirty="0">
                <a:solidFill>
                  <a:schemeClr val="bg1"/>
                </a:solidFill>
                <a:cs typeface="Calibri"/>
              </a:rPr>
              <a:t>C# Corner Most Valuable Professional</a:t>
            </a:r>
          </a:p>
          <a:p>
            <a:pPr marL="342900" indent="-342900" algn="l">
              <a:lnSpc>
                <a:spcPct val="150000"/>
              </a:lnSpc>
              <a:buFont typeface="Arial" panose="020B0604020202020204" pitchFamily="34" charset="0"/>
              <a:buChar char="•"/>
            </a:pPr>
            <a:r>
              <a:rPr lang="en-US" sz="2800" dirty="0">
                <a:solidFill>
                  <a:schemeClr val="bg1"/>
                </a:solidFill>
                <a:cs typeface="Calibri"/>
              </a:rPr>
              <a:t>Microsoft Certified Trainer</a:t>
            </a:r>
          </a:p>
          <a:p>
            <a:pPr marL="342900" indent="-342900" algn="l">
              <a:lnSpc>
                <a:spcPct val="150000"/>
              </a:lnSpc>
              <a:buFont typeface="Arial" panose="020B0604020202020204" pitchFamily="34" charset="0"/>
              <a:buChar char="•"/>
            </a:pPr>
            <a:r>
              <a:rPr lang="en-US" sz="2800" dirty="0">
                <a:solidFill>
                  <a:schemeClr val="bg1"/>
                </a:solidFill>
                <a:cs typeface="Calibri"/>
              </a:rPr>
              <a:t>Senior Technical Evangelist – Cloud Factory, </a:t>
            </a:r>
            <a:r>
              <a:rPr lang="en-US" sz="2800" dirty="0" err="1">
                <a:solidFill>
                  <a:schemeClr val="bg1"/>
                </a:solidFill>
                <a:cs typeface="Calibri"/>
              </a:rPr>
              <a:t>CodeSizzler</a:t>
            </a:r>
            <a:endParaRPr lang="en-US" sz="2800" dirty="0">
              <a:solidFill>
                <a:schemeClr val="bg1"/>
              </a:solidFill>
              <a:cs typeface="Calibri"/>
            </a:endParaRPr>
          </a:p>
          <a:p>
            <a:pPr marL="342900" indent="-342900" algn="l">
              <a:lnSpc>
                <a:spcPct val="150000"/>
              </a:lnSpc>
              <a:buFont typeface="Arial" panose="020B0604020202020204" pitchFamily="34" charset="0"/>
              <a:buChar char="•"/>
            </a:pPr>
            <a:r>
              <a:rPr lang="en-US" sz="2800" dirty="0">
                <a:solidFill>
                  <a:schemeClr val="bg1"/>
                </a:solidFill>
                <a:cs typeface="Calibri"/>
              </a:rPr>
              <a:t>Azure – AWS – GCP – IoT – Big Data – Machine Learning – Cognitive Services </a:t>
            </a:r>
          </a:p>
        </p:txBody>
      </p:sp>
      <p:sp>
        <p:nvSpPr>
          <p:cNvPr id="4" name="TextBox 3">
            <a:extLst>
              <a:ext uri="{FF2B5EF4-FFF2-40B4-BE49-F238E27FC236}">
                <a16:creationId xmlns:a16="http://schemas.microsoft.com/office/drawing/2014/main" id="{0B9E63C2-C006-4CDF-9FBC-6E697391828B}"/>
              </a:ext>
            </a:extLst>
          </p:cNvPr>
          <p:cNvSpPr txBox="1"/>
          <p:nvPr/>
        </p:nvSpPr>
        <p:spPr>
          <a:xfrm>
            <a:off x="8626204" y="5367914"/>
            <a:ext cx="2446439" cy="461665"/>
          </a:xfrm>
          <a:prstGeom prst="rect">
            <a:avLst/>
          </a:prstGeom>
          <a:noFill/>
        </p:spPr>
        <p:txBody>
          <a:bodyPr wrap="none" rtlCol="0">
            <a:spAutoFit/>
          </a:bodyPr>
          <a:lstStyle/>
          <a:p>
            <a:pPr algn="ctr"/>
            <a:r>
              <a:rPr lang="en-US" sz="2400" dirty="0">
                <a:solidFill>
                  <a:srgbClr val="FFFFFF"/>
                </a:solidFill>
              </a:rPr>
              <a:t>Kishore Chowdary</a:t>
            </a:r>
          </a:p>
        </p:txBody>
      </p:sp>
      <p:pic>
        <p:nvPicPr>
          <p:cNvPr id="5" name="Picture 4">
            <a:extLst>
              <a:ext uri="{FF2B5EF4-FFF2-40B4-BE49-F238E27FC236}">
                <a16:creationId xmlns:a16="http://schemas.microsoft.com/office/drawing/2014/main" id="{20DC3C1C-D743-864E-8366-7EFD9BBB5989}"/>
              </a:ext>
            </a:extLst>
          </p:cNvPr>
          <p:cNvPicPr>
            <a:picLocks noChangeAspect="1"/>
          </p:cNvPicPr>
          <p:nvPr/>
        </p:nvPicPr>
        <p:blipFill>
          <a:blip r:embed="rId2"/>
          <a:stretch>
            <a:fillRect/>
          </a:stretch>
        </p:blipFill>
        <p:spPr>
          <a:xfrm>
            <a:off x="8275289" y="2063150"/>
            <a:ext cx="3148271" cy="3128594"/>
          </a:xfrm>
          <a:prstGeom prst="rect">
            <a:avLst/>
          </a:prstGeom>
        </p:spPr>
      </p:pic>
    </p:spTree>
    <p:extLst>
      <p:ext uri="{BB962C8B-B14F-4D97-AF65-F5344CB8AC3E}">
        <p14:creationId xmlns:p14="http://schemas.microsoft.com/office/powerpoint/2010/main" val="3765650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dirty="0">
                <a:solidFill>
                  <a:schemeClr val="bg1"/>
                </a:solidFill>
              </a:rPr>
              <a:t>Integration and Ingestion  </a:t>
            </a:r>
            <a:endParaRPr lang="en-US" sz="4800" b="1" dirty="0">
              <a:solidFill>
                <a:schemeClr val="bg1"/>
              </a:solidFill>
            </a:endParaRP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a:bodyPr>
          <a:lstStyle/>
          <a:p>
            <a:pPr algn="just"/>
            <a:endParaRPr lang="en-IN" dirty="0">
              <a:solidFill>
                <a:srgbClr val="0078D7"/>
              </a:solidFill>
            </a:endParaRPr>
          </a:p>
          <a:p>
            <a:pPr marL="0" indent="0" algn="just">
              <a:buNone/>
            </a:pPr>
            <a:r>
              <a:rPr lang="en-IN" dirty="0">
                <a:solidFill>
                  <a:srgbClr val="0078D7"/>
                </a:solidFill>
              </a:rPr>
              <a:t>In addition to its core functionality, SQL Data Warehouse enables users to integrate with many of the other services in Azure. Some of these services include:</a:t>
            </a:r>
          </a:p>
          <a:p>
            <a:pPr algn="just"/>
            <a:r>
              <a:rPr lang="en-IN" dirty="0">
                <a:solidFill>
                  <a:srgbClr val="0078D7"/>
                </a:solidFill>
              </a:rPr>
              <a:t>Power BI</a:t>
            </a:r>
          </a:p>
          <a:p>
            <a:pPr algn="just"/>
            <a:r>
              <a:rPr lang="en-IN" dirty="0">
                <a:solidFill>
                  <a:srgbClr val="0078D7"/>
                </a:solidFill>
              </a:rPr>
              <a:t>Azure Data Factory</a:t>
            </a:r>
          </a:p>
          <a:p>
            <a:pPr algn="just"/>
            <a:r>
              <a:rPr lang="en-IN" dirty="0">
                <a:solidFill>
                  <a:srgbClr val="0078D7"/>
                </a:solidFill>
              </a:rPr>
              <a:t>Azure Machine Learning</a:t>
            </a:r>
          </a:p>
          <a:p>
            <a:pPr algn="just"/>
            <a:r>
              <a:rPr lang="en-IN" dirty="0">
                <a:solidFill>
                  <a:srgbClr val="0078D7"/>
                </a:solidFill>
              </a:rPr>
              <a:t>Azure Stream Analytics</a:t>
            </a:r>
          </a:p>
          <a:p>
            <a:pPr algn="just"/>
            <a:endParaRPr lang="en-GB" dirty="0">
              <a:solidFill>
                <a:srgbClr val="0078D7"/>
              </a:solidFill>
            </a:endParaRPr>
          </a:p>
        </p:txBody>
      </p:sp>
    </p:spTree>
    <p:extLst>
      <p:ext uri="{BB962C8B-B14F-4D97-AF65-F5344CB8AC3E}">
        <p14:creationId xmlns:p14="http://schemas.microsoft.com/office/powerpoint/2010/main" val="2124954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dirty="0">
                <a:solidFill>
                  <a:schemeClr val="bg1"/>
                </a:solidFill>
              </a:rPr>
              <a:t>Power BI</a:t>
            </a:r>
            <a:endParaRPr lang="en-US" sz="4800" b="1" dirty="0">
              <a:solidFill>
                <a:schemeClr val="bg1"/>
              </a:solidFill>
            </a:endParaRP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lnSpcReduction="10000"/>
          </a:bodyPr>
          <a:lstStyle/>
          <a:p>
            <a:pPr marL="0" indent="0" algn="just">
              <a:buNone/>
            </a:pPr>
            <a:endParaRPr lang="en-IN" dirty="0">
              <a:solidFill>
                <a:srgbClr val="0078D7"/>
              </a:solidFill>
            </a:endParaRPr>
          </a:p>
          <a:p>
            <a:pPr marL="0" indent="0" algn="just">
              <a:buNone/>
            </a:pPr>
            <a:r>
              <a:rPr lang="en-IN" dirty="0">
                <a:solidFill>
                  <a:srgbClr val="0078D7"/>
                </a:solidFill>
              </a:rPr>
              <a:t>Power BI integration allows you to combine the compute power of SQL Data Warehouse with the dynamic reporting and visualization of Power BI. Power BI integration currently includes:</a:t>
            </a:r>
          </a:p>
          <a:p>
            <a:pPr marL="0" indent="0" algn="just">
              <a:buNone/>
            </a:pPr>
            <a:endParaRPr lang="en-IN" dirty="0">
              <a:solidFill>
                <a:srgbClr val="0078D7"/>
              </a:solidFill>
            </a:endParaRPr>
          </a:p>
          <a:p>
            <a:pPr algn="just"/>
            <a:r>
              <a:rPr lang="en-IN" b="1" dirty="0">
                <a:solidFill>
                  <a:srgbClr val="0078D7"/>
                </a:solidFill>
              </a:rPr>
              <a:t>Direct Connect</a:t>
            </a:r>
            <a:r>
              <a:rPr lang="en-IN" dirty="0">
                <a:solidFill>
                  <a:srgbClr val="0078D7"/>
                </a:solidFill>
              </a:rPr>
              <a:t>: A more advanced connection with logical pushdown against SQL Data Warehouse. Pushdown provides faster analysis on a larger scale.</a:t>
            </a:r>
          </a:p>
          <a:p>
            <a:pPr algn="just"/>
            <a:r>
              <a:rPr lang="en-IN" b="1" dirty="0">
                <a:solidFill>
                  <a:srgbClr val="0078D7"/>
                </a:solidFill>
              </a:rPr>
              <a:t>Open in Power BI</a:t>
            </a:r>
            <a:r>
              <a:rPr lang="en-IN" dirty="0">
                <a:solidFill>
                  <a:srgbClr val="0078D7"/>
                </a:solidFill>
              </a:rPr>
              <a:t>: The 'Open in Power BI' button passes instance information to Power BI for a simplified way to connect.</a:t>
            </a:r>
          </a:p>
        </p:txBody>
      </p:sp>
    </p:spTree>
    <p:extLst>
      <p:ext uri="{BB962C8B-B14F-4D97-AF65-F5344CB8AC3E}">
        <p14:creationId xmlns:p14="http://schemas.microsoft.com/office/powerpoint/2010/main" val="107748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dirty="0">
                <a:solidFill>
                  <a:schemeClr val="bg1"/>
                </a:solidFill>
              </a:rPr>
              <a:t>Azure Data Factory</a:t>
            </a:r>
            <a:endParaRPr lang="en-US" sz="4800" b="1" dirty="0">
              <a:solidFill>
                <a:schemeClr val="bg1"/>
              </a:solidFill>
            </a:endParaRP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lnSpcReduction="10000"/>
          </a:bodyPr>
          <a:lstStyle/>
          <a:p>
            <a:pPr marL="0" indent="0" algn="just">
              <a:buNone/>
            </a:pPr>
            <a:endParaRPr lang="en-IN" dirty="0">
              <a:solidFill>
                <a:srgbClr val="0078D7"/>
              </a:solidFill>
            </a:endParaRPr>
          </a:p>
          <a:p>
            <a:pPr marL="0" indent="0" algn="just">
              <a:buNone/>
            </a:pPr>
            <a:r>
              <a:rPr lang="en-IN" dirty="0">
                <a:solidFill>
                  <a:srgbClr val="0078D7"/>
                </a:solidFill>
              </a:rPr>
              <a:t>Azure Data Factory gives users a managed platform to create complex extract and load pipelines. SQL Data Warehouse's integration with Azure Data Factory includes:</a:t>
            </a:r>
          </a:p>
          <a:p>
            <a:pPr marL="0" indent="0" algn="just">
              <a:buNone/>
            </a:pPr>
            <a:endParaRPr lang="en-IN" dirty="0">
              <a:solidFill>
                <a:srgbClr val="0078D7"/>
              </a:solidFill>
            </a:endParaRPr>
          </a:p>
          <a:p>
            <a:pPr algn="just"/>
            <a:r>
              <a:rPr lang="en-IN" b="1" dirty="0">
                <a:solidFill>
                  <a:srgbClr val="0078D7"/>
                </a:solidFill>
              </a:rPr>
              <a:t>Stored Procedures</a:t>
            </a:r>
            <a:r>
              <a:rPr lang="en-IN" dirty="0">
                <a:solidFill>
                  <a:srgbClr val="0078D7"/>
                </a:solidFill>
              </a:rPr>
              <a:t>: Orchestrate the execution of stored procedures on SQL Data Warehouse.</a:t>
            </a:r>
          </a:p>
          <a:p>
            <a:pPr algn="just"/>
            <a:r>
              <a:rPr lang="en-IN" b="1" dirty="0">
                <a:solidFill>
                  <a:srgbClr val="0078D7"/>
                </a:solidFill>
              </a:rPr>
              <a:t>Copy</a:t>
            </a:r>
            <a:r>
              <a:rPr lang="en-IN" dirty="0">
                <a:solidFill>
                  <a:srgbClr val="0078D7"/>
                </a:solidFill>
              </a:rPr>
              <a:t>: Use ADF to move data into SQL Data Warehouse. This operation can use ADF's standard data movement mechanism or PolyBase under the covers.</a:t>
            </a:r>
          </a:p>
        </p:txBody>
      </p:sp>
    </p:spTree>
    <p:extLst>
      <p:ext uri="{BB962C8B-B14F-4D97-AF65-F5344CB8AC3E}">
        <p14:creationId xmlns:p14="http://schemas.microsoft.com/office/powerpoint/2010/main" val="4153951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dirty="0">
                <a:solidFill>
                  <a:schemeClr val="bg1"/>
                </a:solidFill>
              </a:rPr>
              <a:t>Azure Machine Learning</a:t>
            </a:r>
            <a:endParaRPr lang="en-US" sz="4800" b="1" dirty="0">
              <a:solidFill>
                <a:schemeClr val="bg1"/>
              </a:solidFill>
            </a:endParaRP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lnSpcReduction="10000"/>
          </a:bodyPr>
          <a:lstStyle/>
          <a:p>
            <a:pPr marL="0" indent="0" algn="just">
              <a:buNone/>
            </a:pPr>
            <a:endParaRPr lang="en-IN" dirty="0">
              <a:solidFill>
                <a:srgbClr val="0078D7"/>
              </a:solidFill>
            </a:endParaRPr>
          </a:p>
          <a:p>
            <a:pPr marL="0" indent="0" algn="just">
              <a:buNone/>
            </a:pPr>
            <a:r>
              <a:rPr lang="en-IN" dirty="0">
                <a:solidFill>
                  <a:srgbClr val="0078D7"/>
                </a:solidFill>
              </a:rPr>
              <a:t>Azure Machine Learning is a fully managed analytics service, which allows you to create intricate models using a large set of predictive tools. SQL Data Warehouse is supported as both a source and destination for these models with the following functionality:</a:t>
            </a:r>
          </a:p>
          <a:p>
            <a:pPr marL="0" indent="0" algn="just">
              <a:buNone/>
            </a:pPr>
            <a:endParaRPr lang="en-IN" dirty="0">
              <a:solidFill>
                <a:srgbClr val="0078D7"/>
              </a:solidFill>
            </a:endParaRPr>
          </a:p>
          <a:p>
            <a:pPr algn="just"/>
            <a:r>
              <a:rPr lang="en-IN" b="1" dirty="0">
                <a:solidFill>
                  <a:srgbClr val="0078D7"/>
                </a:solidFill>
              </a:rPr>
              <a:t>Read Data:</a:t>
            </a:r>
            <a:r>
              <a:rPr lang="en-IN" dirty="0">
                <a:solidFill>
                  <a:srgbClr val="0078D7"/>
                </a:solidFill>
              </a:rPr>
              <a:t> Drive models at scale using T-SQL against SQL Data Warehouse.</a:t>
            </a:r>
          </a:p>
          <a:p>
            <a:pPr algn="just"/>
            <a:r>
              <a:rPr lang="en-IN" b="1" dirty="0">
                <a:solidFill>
                  <a:srgbClr val="0078D7"/>
                </a:solidFill>
              </a:rPr>
              <a:t>Write Data:</a:t>
            </a:r>
            <a:r>
              <a:rPr lang="en-IN" dirty="0">
                <a:solidFill>
                  <a:srgbClr val="0078D7"/>
                </a:solidFill>
              </a:rPr>
              <a:t> Commit changes from any model back to SQL Data Warehouse.</a:t>
            </a:r>
          </a:p>
        </p:txBody>
      </p:sp>
    </p:spTree>
    <p:extLst>
      <p:ext uri="{BB962C8B-B14F-4D97-AF65-F5344CB8AC3E}">
        <p14:creationId xmlns:p14="http://schemas.microsoft.com/office/powerpoint/2010/main" val="3885064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dirty="0">
                <a:solidFill>
                  <a:schemeClr val="bg1"/>
                </a:solidFill>
              </a:rPr>
              <a:t>Azure Stream Analytics</a:t>
            </a:r>
            <a:endParaRPr lang="en-US" sz="4800" b="1" dirty="0">
              <a:solidFill>
                <a:schemeClr val="bg1"/>
              </a:solidFill>
            </a:endParaRP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5"/>
            <a:ext cx="10515600" cy="4351338"/>
          </a:xfrm>
        </p:spPr>
        <p:txBody>
          <a:bodyPr>
            <a:normAutofit/>
          </a:bodyPr>
          <a:lstStyle/>
          <a:p>
            <a:pPr marL="0" indent="0" algn="just">
              <a:buNone/>
            </a:pPr>
            <a:endParaRPr lang="en-IN" dirty="0">
              <a:solidFill>
                <a:srgbClr val="0078D7"/>
              </a:solidFill>
            </a:endParaRPr>
          </a:p>
          <a:p>
            <a:pPr marL="0" indent="0" algn="just">
              <a:buNone/>
            </a:pPr>
            <a:r>
              <a:rPr lang="en-IN" dirty="0">
                <a:solidFill>
                  <a:srgbClr val="0078D7"/>
                </a:solidFill>
              </a:rPr>
              <a:t>Azure Stream Analytics is a complex, fully managed infrastructure for processing and consuming event data generated from Azure Event Hub. Integration with SQL Data Warehouse allows for streaming data to be effectively processed and stored alongside relational data enabling deeper, more advanced analysis.</a:t>
            </a:r>
          </a:p>
          <a:p>
            <a:pPr marL="0" indent="0" algn="just">
              <a:buNone/>
            </a:pPr>
            <a:endParaRPr lang="en-IN" dirty="0">
              <a:solidFill>
                <a:srgbClr val="0078D7"/>
              </a:solidFill>
            </a:endParaRPr>
          </a:p>
          <a:p>
            <a:pPr algn="just"/>
            <a:r>
              <a:rPr lang="en-IN" b="1" dirty="0">
                <a:solidFill>
                  <a:srgbClr val="0078D7"/>
                </a:solidFill>
              </a:rPr>
              <a:t>Job Output:</a:t>
            </a:r>
            <a:r>
              <a:rPr lang="en-IN" dirty="0">
                <a:solidFill>
                  <a:srgbClr val="0078D7"/>
                </a:solidFill>
              </a:rPr>
              <a:t> Send output from Stream Analytics jobs directly to SQL Data Warehouse.</a:t>
            </a:r>
          </a:p>
        </p:txBody>
      </p:sp>
    </p:spTree>
    <p:extLst>
      <p:ext uri="{BB962C8B-B14F-4D97-AF65-F5344CB8AC3E}">
        <p14:creationId xmlns:p14="http://schemas.microsoft.com/office/powerpoint/2010/main" val="2840633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7FE069-FD29-462D-9246-A63C07599272}"/>
              </a:ext>
            </a:extLst>
          </p:cNvPr>
          <p:cNvSpPr/>
          <p:nvPr/>
        </p:nvSpPr>
        <p:spPr>
          <a:xfrm>
            <a:off x="0" y="2752475"/>
            <a:ext cx="12192000" cy="10156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7ABE01D-ECBE-41BA-8A0B-6AF0A01AF282}"/>
              </a:ext>
            </a:extLst>
          </p:cNvPr>
          <p:cNvSpPr>
            <a:spLocks noGrp="1"/>
          </p:cNvSpPr>
          <p:nvPr>
            <p:ph type="ctrTitle"/>
          </p:nvPr>
        </p:nvSpPr>
        <p:spPr>
          <a:xfrm>
            <a:off x="0" y="2752475"/>
            <a:ext cx="12192000" cy="1015663"/>
          </a:xfrm>
        </p:spPr>
        <p:txBody>
          <a:bodyPr>
            <a:normAutofit/>
          </a:bodyPr>
          <a:lstStyle/>
          <a:p>
            <a:r>
              <a:rPr lang="en-US" sz="5400" b="1" dirty="0">
                <a:solidFill>
                  <a:srgbClr val="0078D7"/>
                </a:solidFill>
              </a:rPr>
              <a:t>Demo – Integration Service </a:t>
            </a:r>
          </a:p>
        </p:txBody>
      </p:sp>
    </p:spTree>
    <p:extLst>
      <p:ext uri="{BB962C8B-B14F-4D97-AF65-F5344CB8AC3E}">
        <p14:creationId xmlns:p14="http://schemas.microsoft.com/office/powerpoint/2010/main" val="476739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45303" y="3123083"/>
            <a:ext cx="10501393" cy="611833"/>
          </a:xfrm>
        </p:spPr>
        <p:txBody>
          <a:bodyPr>
            <a:normAutofit fontScale="92500" lnSpcReduction="10000"/>
          </a:bodyPr>
          <a:lstStyle/>
          <a:p>
            <a:pPr marL="0" indent="0" algn="ctr">
              <a:buNone/>
            </a:pPr>
            <a:r>
              <a:rPr lang="en-GB" sz="4400" b="1" dirty="0">
                <a:solidFill>
                  <a:schemeClr val="bg1"/>
                </a:solidFill>
              </a:rPr>
              <a:t>Loading data to Azure SQL Data Warehouse</a:t>
            </a:r>
          </a:p>
        </p:txBody>
      </p:sp>
    </p:spTree>
    <p:extLst>
      <p:ext uri="{BB962C8B-B14F-4D97-AF65-F5344CB8AC3E}">
        <p14:creationId xmlns:p14="http://schemas.microsoft.com/office/powerpoint/2010/main" val="62980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Sources to Load data </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a:bodyPr>
          <a:lstStyle/>
          <a:p>
            <a:pPr marL="0" indent="0" algn="just" fontAlgn="t">
              <a:buNone/>
            </a:pPr>
            <a:endParaRPr lang="en-GB" dirty="0">
              <a:solidFill>
                <a:srgbClr val="0078D7"/>
              </a:solidFill>
            </a:endParaRPr>
          </a:p>
          <a:p>
            <a:pPr marL="0" indent="0" algn="just" fontAlgn="t">
              <a:buNone/>
            </a:pPr>
            <a:r>
              <a:rPr lang="en-GB" dirty="0">
                <a:solidFill>
                  <a:srgbClr val="0078D7"/>
                </a:solidFill>
              </a:rPr>
              <a:t>The data can be loaded into SQL Warehouse from various databases. Depending on the work environment, these sources will be varying.  The sources are,</a:t>
            </a:r>
          </a:p>
          <a:p>
            <a:pPr marL="0" indent="0" algn="just" fontAlgn="t">
              <a:buNone/>
            </a:pPr>
            <a:endParaRPr lang="en-GB" dirty="0">
              <a:solidFill>
                <a:srgbClr val="0078D7"/>
              </a:solidFill>
            </a:endParaRPr>
          </a:p>
          <a:p>
            <a:pPr algn="just" fontAlgn="t"/>
            <a:r>
              <a:rPr lang="en-IN" dirty="0">
                <a:solidFill>
                  <a:srgbClr val="0078D7"/>
                </a:solidFill>
              </a:rPr>
              <a:t>Azure Data Factory </a:t>
            </a:r>
          </a:p>
          <a:p>
            <a:pPr algn="just" fontAlgn="t"/>
            <a:r>
              <a:rPr lang="en-IN" dirty="0">
                <a:solidFill>
                  <a:srgbClr val="0078D7"/>
                </a:solidFill>
              </a:rPr>
              <a:t>PolyBase</a:t>
            </a:r>
          </a:p>
          <a:p>
            <a:pPr algn="just" fontAlgn="t"/>
            <a:r>
              <a:rPr lang="en-IN" dirty="0">
                <a:solidFill>
                  <a:srgbClr val="0078D7"/>
                </a:solidFill>
              </a:rPr>
              <a:t>Stream Analytics</a:t>
            </a:r>
          </a:p>
          <a:p>
            <a:pPr marL="457200" lvl="1" indent="0" algn="just">
              <a:buNone/>
            </a:pPr>
            <a:endParaRPr lang="en-GB" sz="2800" dirty="0">
              <a:solidFill>
                <a:srgbClr val="0078D7"/>
              </a:solidFill>
            </a:endParaRPr>
          </a:p>
          <a:p>
            <a:pPr marL="457200" lvl="1" indent="0" algn="just">
              <a:buNone/>
            </a:pPr>
            <a:endParaRPr lang="en-GB" sz="2800" dirty="0">
              <a:solidFill>
                <a:srgbClr val="0078D7"/>
              </a:solidFill>
            </a:endParaRPr>
          </a:p>
        </p:txBody>
      </p:sp>
    </p:spTree>
    <p:extLst>
      <p:ext uri="{BB962C8B-B14F-4D97-AF65-F5344CB8AC3E}">
        <p14:creationId xmlns:p14="http://schemas.microsoft.com/office/powerpoint/2010/main" val="4081778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Azure Data Factory</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a:bodyPr>
          <a:lstStyle/>
          <a:p>
            <a:pPr marL="0" indent="0" algn="just" fontAlgn="t">
              <a:buNone/>
            </a:pPr>
            <a:endParaRPr lang="en-GB" dirty="0">
              <a:solidFill>
                <a:srgbClr val="0078D7"/>
              </a:solidFill>
            </a:endParaRPr>
          </a:p>
          <a:p>
            <a:pPr marL="0" indent="0" algn="just" fontAlgn="t">
              <a:buNone/>
            </a:pPr>
            <a:endParaRPr lang="en-GB" dirty="0">
              <a:solidFill>
                <a:srgbClr val="0078D7"/>
              </a:solidFill>
            </a:endParaRPr>
          </a:p>
          <a:p>
            <a:pPr marL="0" indent="0" algn="just" fontAlgn="t">
              <a:buNone/>
            </a:pPr>
            <a:r>
              <a:rPr lang="en-IN" dirty="0">
                <a:solidFill>
                  <a:srgbClr val="0078D7"/>
                </a:solidFill>
              </a:rPr>
              <a:t>Data Factory, a cloud data integration service, to compose data storage, movement, and processing services into automated data pipelines.</a:t>
            </a:r>
            <a:endParaRPr lang="en-GB" sz="2800" dirty="0">
              <a:solidFill>
                <a:srgbClr val="0078D7"/>
              </a:solidFill>
            </a:endParaRPr>
          </a:p>
          <a:p>
            <a:pPr marL="457200" lvl="1" indent="0" algn="just">
              <a:buNone/>
            </a:pPr>
            <a:endParaRPr lang="en-GB" sz="2800" dirty="0">
              <a:solidFill>
                <a:srgbClr val="0078D7"/>
              </a:solidFill>
            </a:endParaRPr>
          </a:p>
        </p:txBody>
      </p:sp>
    </p:spTree>
    <p:extLst>
      <p:ext uri="{BB962C8B-B14F-4D97-AF65-F5344CB8AC3E}">
        <p14:creationId xmlns:p14="http://schemas.microsoft.com/office/powerpoint/2010/main" val="3071312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Azure PolyBase</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a:bodyPr>
          <a:lstStyle/>
          <a:p>
            <a:pPr marL="0" indent="0" algn="just">
              <a:buNone/>
            </a:pPr>
            <a:endParaRPr lang="en-IN" dirty="0">
              <a:solidFill>
                <a:srgbClr val="0078D7"/>
              </a:solidFill>
            </a:endParaRPr>
          </a:p>
          <a:p>
            <a:pPr marL="0" indent="0" algn="just">
              <a:buNone/>
            </a:pPr>
            <a:r>
              <a:rPr lang="en-IN" dirty="0">
                <a:solidFill>
                  <a:srgbClr val="0078D7"/>
                </a:solidFill>
              </a:rPr>
              <a:t>PolyBase is a technology that accesses data outside of the database via the t-</a:t>
            </a:r>
            <a:r>
              <a:rPr lang="en-IN" dirty="0" err="1">
                <a:solidFill>
                  <a:srgbClr val="0078D7"/>
                </a:solidFill>
              </a:rPr>
              <a:t>sql</a:t>
            </a:r>
            <a:r>
              <a:rPr lang="en-IN" dirty="0">
                <a:solidFill>
                  <a:srgbClr val="0078D7"/>
                </a:solidFill>
              </a:rPr>
              <a:t> language. In SQL Server 2016, it allows you to run queries on external data in Hadoop or to import/export data from Azure Blob Storage. Queries are optimized to push computation to Hadoop. In Azure SQL Data Warehouse, you can import/export data from Azure Blob Storage and Azure Data Lake Store.</a:t>
            </a:r>
          </a:p>
          <a:p>
            <a:pPr marL="0" indent="0" algn="just">
              <a:buNone/>
            </a:pPr>
            <a:br>
              <a:rPr lang="en-IN" dirty="0">
                <a:solidFill>
                  <a:srgbClr val="0078D7"/>
                </a:solidFill>
              </a:rPr>
            </a:br>
            <a:endParaRPr lang="en-GB" sz="2800" dirty="0">
              <a:solidFill>
                <a:srgbClr val="0078D7"/>
              </a:solidFill>
            </a:endParaRPr>
          </a:p>
        </p:txBody>
      </p:sp>
    </p:spTree>
    <p:extLst>
      <p:ext uri="{BB962C8B-B14F-4D97-AF65-F5344CB8AC3E}">
        <p14:creationId xmlns:p14="http://schemas.microsoft.com/office/powerpoint/2010/main" val="2250247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B70110AE-7A1D-4A48-A8DA-693C5247F928}"/>
              </a:ext>
            </a:extLst>
          </p:cNvPr>
          <p:cNvGraphicFramePr>
            <a:graphicFrameLocks noGrp="1"/>
          </p:cNvGraphicFramePr>
          <p:nvPr>
            <p:extLst>
              <p:ext uri="{D42A27DB-BD31-4B8C-83A1-F6EECF244321}">
                <p14:modId xmlns:p14="http://schemas.microsoft.com/office/powerpoint/2010/main" val="4102148591"/>
              </p:ext>
            </p:extLst>
          </p:nvPr>
        </p:nvGraphicFramePr>
        <p:xfrm>
          <a:off x="0" y="0"/>
          <a:ext cx="12192000" cy="6284889"/>
        </p:xfrm>
        <a:graphic>
          <a:graphicData uri="http://schemas.openxmlformats.org/drawingml/2006/table">
            <a:tbl>
              <a:tblPr firstRow="1" bandRow="1">
                <a:tableStyleId>{5C22544A-7EE6-4342-B048-85BDC9FD1C3A}</a:tableStyleId>
              </a:tblPr>
              <a:tblGrid>
                <a:gridCol w="2978501">
                  <a:extLst>
                    <a:ext uri="{9D8B030D-6E8A-4147-A177-3AD203B41FA5}">
                      <a16:colId xmlns:a16="http://schemas.microsoft.com/office/drawing/2014/main" val="243070245"/>
                    </a:ext>
                  </a:extLst>
                </a:gridCol>
                <a:gridCol w="2978501">
                  <a:extLst>
                    <a:ext uri="{9D8B030D-6E8A-4147-A177-3AD203B41FA5}">
                      <a16:colId xmlns:a16="http://schemas.microsoft.com/office/drawing/2014/main" val="3964701893"/>
                    </a:ext>
                  </a:extLst>
                </a:gridCol>
                <a:gridCol w="6234998">
                  <a:extLst>
                    <a:ext uri="{9D8B030D-6E8A-4147-A177-3AD203B41FA5}">
                      <a16:colId xmlns:a16="http://schemas.microsoft.com/office/drawing/2014/main" val="2840654268"/>
                    </a:ext>
                  </a:extLst>
                </a:gridCol>
              </a:tblGrid>
              <a:tr h="719130">
                <a:tc gridSpan="3">
                  <a:txBody>
                    <a:bodyPr/>
                    <a:lstStyle/>
                    <a:p>
                      <a:pPr algn="ctr"/>
                      <a:r>
                        <a:rPr lang="en-US" sz="2800" b="1" dirty="0">
                          <a:solidFill>
                            <a:schemeClr val="bg1"/>
                          </a:solidFill>
                          <a:latin typeface="Verdana" panose="020B0604030504040204" pitchFamily="34" charset="0"/>
                          <a:ea typeface="Verdana" panose="020B0604030504040204" pitchFamily="34" charset="0"/>
                        </a:rPr>
                        <a:t>Agenda – Day 1</a:t>
                      </a:r>
                      <a:endParaRPr lang="en-IN" sz="2800" b="1" dirty="0">
                        <a:solidFill>
                          <a:schemeClr val="bg1"/>
                        </a:solidFill>
                        <a:latin typeface="Verdana" panose="020B0604030504040204" pitchFamily="34" charset="0"/>
                        <a:ea typeface="Verdana" panose="020B0604030504040204" pitchFamily="34" charset="0"/>
                      </a:endParaRPr>
                    </a:p>
                  </a:txBody>
                  <a:tcPr/>
                </a:tc>
                <a:tc hMerge="1">
                  <a:txBody>
                    <a:bodyPr/>
                    <a:lstStyle/>
                    <a:p>
                      <a:pPr algn="ctr"/>
                      <a:endParaRPr lang="en-IN" sz="1600" b="1" dirty="0">
                        <a:solidFill>
                          <a:schemeClr val="bg1"/>
                        </a:solidFill>
                        <a:latin typeface="Verdana" panose="020B0604030504040204" pitchFamily="34" charset="0"/>
                        <a:ea typeface="Verdana" panose="020B0604030504040204" pitchFamily="34" charset="0"/>
                      </a:endParaRPr>
                    </a:p>
                  </a:txBody>
                  <a:tcPr/>
                </a:tc>
                <a:tc hMerge="1">
                  <a:txBody>
                    <a:bodyPr/>
                    <a:lstStyle/>
                    <a:p>
                      <a:pPr algn="ctr"/>
                      <a:endParaRPr lang="en-IN" sz="2400" b="1" dirty="0">
                        <a:solidFill>
                          <a:schemeClr val="bg1"/>
                        </a:solidFill>
                        <a:latin typeface="Verdana" panose="020B0604030504040204" pitchFamily="34" charset="0"/>
                        <a:ea typeface="Verdana" panose="020B0604030504040204" pitchFamily="34" charset="0"/>
                      </a:endParaRPr>
                    </a:p>
                  </a:txBody>
                  <a:tcPr/>
                </a:tc>
                <a:extLst>
                  <a:ext uri="{0D108BD9-81ED-4DB2-BD59-A6C34878D82A}">
                    <a16:rowId xmlns:a16="http://schemas.microsoft.com/office/drawing/2014/main" val="1007749362"/>
                  </a:ext>
                </a:extLst>
              </a:tr>
              <a:tr h="475345">
                <a:tc rowSpan="4">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lang="en-IN" sz="1800" b="1" dirty="0"/>
                        <a:t>09:30 AM - 11:00 AM</a:t>
                      </a:r>
                    </a:p>
                  </a:txBody>
                  <a:tcPr/>
                </a:tc>
                <a:tc rowSpan="4">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endParaRPr lang="en-IN" sz="1800" b="1" dirty="0"/>
                    </a:p>
                    <a:p>
                      <a:pPr marL="0" marR="0" lvl="0" indent="0" algn="ctr" defTabSz="914192" rtl="0" eaLnBrk="1" fontAlgn="auto" latinLnBrk="0" hangingPunct="1">
                        <a:lnSpc>
                          <a:spcPct val="100000"/>
                        </a:lnSpc>
                        <a:spcBef>
                          <a:spcPts val="0"/>
                        </a:spcBef>
                        <a:spcAft>
                          <a:spcPts val="0"/>
                        </a:spcAft>
                        <a:buClrTx/>
                        <a:buSzTx/>
                        <a:buFontTx/>
                        <a:buNone/>
                        <a:tabLst/>
                        <a:defRPr/>
                      </a:pPr>
                      <a:endParaRPr lang="en-IN" sz="1800" b="1" dirty="0"/>
                    </a:p>
                    <a:p>
                      <a:pPr marL="0" marR="0" lvl="0" indent="0" algn="ctr" defTabSz="914192" rtl="0" eaLnBrk="1" fontAlgn="auto" latinLnBrk="0" hangingPunct="1">
                        <a:lnSpc>
                          <a:spcPct val="100000"/>
                        </a:lnSpc>
                        <a:spcBef>
                          <a:spcPts val="0"/>
                        </a:spcBef>
                        <a:spcAft>
                          <a:spcPts val="0"/>
                        </a:spcAft>
                        <a:buClrTx/>
                        <a:buSzTx/>
                        <a:buFontTx/>
                        <a:buNone/>
                        <a:tabLst/>
                        <a:defRPr/>
                      </a:pPr>
                      <a:r>
                        <a:rPr lang="en-IN" sz="1800" b="1" dirty="0"/>
                        <a:t>Introducing Azure SQL Data Warehouse</a:t>
                      </a:r>
                    </a:p>
                  </a:txBody>
                  <a:tcPr/>
                </a:tc>
                <a:tc>
                  <a:txBody>
                    <a:bodyPr/>
                    <a:lstStyle/>
                    <a:p>
                      <a:pPr algn="just"/>
                      <a:r>
                        <a:rPr lang="en-IN" sz="1800" dirty="0"/>
                        <a:t>What is Azure SQL Data Warehouse?</a:t>
                      </a:r>
                    </a:p>
                  </a:txBody>
                  <a:tcPr/>
                </a:tc>
                <a:extLst>
                  <a:ext uri="{0D108BD9-81ED-4DB2-BD59-A6C34878D82A}">
                    <a16:rowId xmlns:a16="http://schemas.microsoft.com/office/drawing/2014/main" val="2682660593"/>
                  </a:ext>
                </a:extLst>
              </a:tr>
              <a:tr h="475345">
                <a:tc vMerge="1">
                  <a:txBody>
                    <a:bodyPr/>
                    <a:lstStyle/>
                    <a:p>
                      <a:endParaRPr lang="en-US"/>
                    </a:p>
                  </a:txBody>
                  <a:tcPr/>
                </a:tc>
                <a:tc vMerge="1">
                  <a:txBody>
                    <a:bodyPr/>
                    <a:lstStyle/>
                    <a:p>
                      <a:pPr algn="ctr"/>
                      <a:endParaRPr lang="en-IN" dirty="0"/>
                    </a:p>
                  </a:txBody>
                  <a:tcPr/>
                </a:tc>
                <a:tc>
                  <a:txBody>
                    <a:bodyPr/>
                    <a:lstStyle/>
                    <a:p>
                      <a:pPr algn="just"/>
                      <a:r>
                        <a:rPr lang="en-IN" sz="1800" dirty="0"/>
                        <a:t>Provisioning Azure SQL Data Warehouse</a:t>
                      </a:r>
                    </a:p>
                  </a:txBody>
                  <a:tcPr/>
                </a:tc>
                <a:extLst>
                  <a:ext uri="{0D108BD9-81ED-4DB2-BD59-A6C34878D82A}">
                    <a16:rowId xmlns:a16="http://schemas.microsoft.com/office/drawing/2014/main" val="2951675869"/>
                  </a:ext>
                </a:extLst>
              </a:tr>
              <a:tr h="475345">
                <a:tc vMerge="1">
                  <a:txBody>
                    <a:bodyPr/>
                    <a:lstStyle/>
                    <a:p>
                      <a:endParaRPr lang="en-US"/>
                    </a:p>
                  </a:txBody>
                  <a:tcPr/>
                </a:tc>
                <a:tc vMerge="1">
                  <a:txBody>
                    <a:bodyPr/>
                    <a:lstStyle/>
                    <a:p>
                      <a:pPr algn="ctr"/>
                      <a:endParaRPr lang="en-IN" dirty="0"/>
                    </a:p>
                  </a:txBody>
                  <a:tcPr/>
                </a:tc>
                <a:tc>
                  <a:txBody>
                    <a:bodyPr/>
                    <a:lstStyle/>
                    <a:p>
                      <a:pPr algn="just"/>
                      <a:r>
                        <a:rPr lang="en-IN" sz="1800" dirty="0"/>
                        <a:t>Configuring Azure SQL Data Warehouse</a:t>
                      </a:r>
                    </a:p>
                  </a:txBody>
                  <a:tcPr/>
                </a:tc>
                <a:extLst>
                  <a:ext uri="{0D108BD9-81ED-4DB2-BD59-A6C34878D82A}">
                    <a16:rowId xmlns:a16="http://schemas.microsoft.com/office/drawing/2014/main" val="3410501507"/>
                  </a:ext>
                </a:extLst>
              </a:tr>
              <a:tr h="475345">
                <a:tc vMerge="1">
                  <a:txBody>
                    <a:bodyPr/>
                    <a:lstStyle/>
                    <a:p>
                      <a:endParaRPr lang="en-US"/>
                    </a:p>
                  </a:txBody>
                  <a:tcPr/>
                </a:tc>
                <a:tc vMerge="1">
                  <a:txBody>
                    <a:bodyPr/>
                    <a:lstStyle/>
                    <a:p>
                      <a:pPr marL="0" marR="0" lvl="0" indent="0" algn="ctr" defTabSz="914192" rtl="0" eaLnBrk="1" fontAlgn="auto" latinLnBrk="0" hangingPunct="1">
                        <a:lnSpc>
                          <a:spcPct val="150000"/>
                        </a:lnSpc>
                        <a:spcBef>
                          <a:spcPts val="0"/>
                        </a:spcBef>
                        <a:spcAft>
                          <a:spcPts val="0"/>
                        </a:spcAft>
                        <a:buClrTx/>
                        <a:buSzTx/>
                        <a:buFontTx/>
                        <a:buNone/>
                        <a:tabLst/>
                        <a:defRPr/>
                      </a:pPr>
                      <a:endParaRPr lang="en-IN" b="1" dirty="0"/>
                    </a:p>
                  </a:txBody>
                  <a:tcPr/>
                </a:tc>
                <a:tc>
                  <a:txBody>
                    <a:bodyPr/>
                    <a:lstStyle/>
                    <a:p>
                      <a:pPr marL="0" marR="0" lvl="0" indent="0" algn="just" defTabSz="914192" rtl="0" eaLnBrk="1" fontAlgn="auto" latinLnBrk="0" hangingPunct="1">
                        <a:lnSpc>
                          <a:spcPct val="100000"/>
                        </a:lnSpc>
                        <a:spcBef>
                          <a:spcPts val="0"/>
                        </a:spcBef>
                        <a:spcAft>
                          <a:spcPts val="0"/>
                        </a:spcAft>
                        <a:buClrTx/>
                        <a:buSzTx/>
                        <a:buFontTx/>
                        <a:buNone/>
                        <a:tabLst/>
                        <a:defRPr/>
                      </a:pPr>
                      <a:r>
                        <a:rPr lang="en-IN" sz="1800" dirty="0"/>
                        <a:t>Parallel Processing</a:t>
                      </a:r>
                    </a:p>
                  </a:txBody>
                  <a:tcPr/>
                </a:tc>
                <a:extLst>
                  <a:ext uri="{0D108BD9-81ED-4DB2-BD59-A6C34878D82A}">
                    <a16:rowId xmlns:a16="http://schemas.microsoft.com/office/drawing/2014/main" val="892505842"/>
                  </a:ext>
                </a:extLst>
              </a:tr>
              <a:tr h="475345">
                <a:tc>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lang="en-IN" sz="1800" b="1" dirty="0"/>
                        <a:t>11:00 AM – 11:30 AM</a:t>
                      </a:r>
                    </a:p>
                  </a:txBody>
                  <a:tcPr/>
                </a:tc>
                <a:tc>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lang="en-IN" sz="1800" b="1" dirty="0"/>
                        <a:t>Break</a:t>
                      </a:r>
                    </a:p>
                  </a:txBody>
                  <a:tcPr/>
                </a:tc>
                <a:tc>
                  <a:txBody>
                    <a:bodyPr/>
                    <a:lstStyle/>
                    <a:p>
                      <a:pPr marL="0" marR="0" lvl="0" indent="0" algn="just" defTabSz="914192" rtl="0" eaLnBrk="1" fontAlgn="auto" latinLnBrk="0" hangingPunct="1">
                        <a:lnSpc>
                          <a:spcPct val="100000"/>
                        </a:lnSpc>
                        <a:spcBef>
                          <a:spcPts val="0"/>
                        </a:spcBef>
                        <a:spcAft>
                          <a:spcPts val="0"/>
                        </a:spcAft>
                        <a:buClrTx/>
                        <a:buSzTx/>
                        <a:buFontTx/>
                        <a:buNone/>
                        <a:tabLst/>
                        <a:defRPr/>
                      </a:pPr>
                      <a:endParaRPr lang="en-IN" sz="1800" dirty="0"/>
                    </a:p>
                  </a:txBody>
                  <a:tcPr/>
                </a:tc>
                <a:extLst>
                  <a:ext uri="{0D108BD9-81ED-4DB2-BD59-A6C34878D82A}">
                    <a16:rowId xmlns:a16="http://schemas.microsoft.com/office/drawing/2014/main" val="3687819957"/>
                  </a:ext>
                </a:extLst>
              </a:tr>
              <a:tr h="732452">
                <a:tc>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lang="en-IN" sz="1800" b="1" dirty="0"/>
                        <a:t>11:30 AM – 01:00 PM</a:t>
                      </a:r>
                    </a:p>
                  </a:txBody>
                  <a:tcPr/>
                </a:tc>
                <a:tc>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lang="en-IN" sz="1800" b="1" dirty="0"/>
                        <a:t>Designing &amp; Querying Data Warehouses</a:t>
                      </a:r>
                    </a:p>
                  </a:txBody>
                  <a:tcPr/>
                </a:tc>
                <a:tc>
                  <a:txBody>
                    <a:bodyPr/>
                    <a:lstStyle/>
                    <a:p>
                      <a:pPr algn="just"/>
                      <a:r>
                        <a:rPr lang="en-IN" sz="1800" dirty="0"/>
                        <a:t>Table design – Partitioning – Indexes – Statistics – Elastic Query – Tools for Monitoring Queries</a:t>
                      </a:r>
                    </a:p>
                  </a:txBody>
                  <a:tcPr/>
                </a:tc>
                <a:extLst>
                  <a:ext uri="{0D108BD9-81ED-4DB2-BD59-A6C34878D82A}">
                    <a16:rowId xmlns:a16="http://schemas.microsoft.com/office/drawing/2014/main" val="832615622"/>
                  </a:ext>
                </a:extLst>
              </a:tr>
              <a:tr h="475345">
                <a:tc>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lang="en-IN" sz="1800" b="1" dirty="0"/>
                        <a:t>01:00 PM – 02:00 PM</a:t>
                      </a:r>
                    </a:p>
                  </a:txBody>
                  <a:tcPr/>
                </a:tc>
                <a:tc gridSpan="2">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lang="en-IN" sz="1800" b="1" dirty="0"/>
                        <a:t>60 Mins Lunch Break</a:t>
                      </a:r>
                    </a:p>
                  </a:txBody>
                  <a:tcPr/>
                </a:tc>
                <a:tc hMerge="1">
                  <a:txBody>
                    <a:bodyPr/>
                    <a:lstStyle/>
                    <a:p>
                      <a:pPr algn="just"/>
                      <a:endParaRPr lang="en-IN" dirty="0"/>
                    </a:p>
                  </a:txBody>
                  <a:tcPr/>
                </a:tc>
                <a:extLst>
                  <a:ext uri="{0D108BD9-81ED-4DB2-BD59-A6C34878D82A}">
                    <a16:rowId xmlns:a16="http://schemas.microsoft.com/office/drawing/2014/main" val="3630222953"/>
                  </a:ext>
                </a:extLst>
              </a:tr>
              <a:tr h="794828">
                <a:tc>
                  <a:txBody>
                    <a:bodyPr/>
                    <a:lstStyle/>
                    <a:p>
                      <a:pPr algn="ctr"/>
                      <a:r>
                        <a:rPr lang="en-IN" sz="1800" b="1" dirty="0"/>
                        <a:t>02:00 PM – 03:30 PM</a:t>
                      </a:r>
                    </a:p>
                  </a:txBody>
                  <a:tcPr/>
                </a:tc>
                <a:tc>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lang="en-IN" sz="1800" b="1" dirty="0"/>
                        <a:t>Integrating &amp; Ingesting Data</a:t>
                      </a:r>
                    </a:p>
                    <a:p>
                      <a:pPr algn="ctr"/>
                      <a:endParaRPr lang="en-IN" sz="1800" b="1" dirty="0"/>
                    </a:p>
                  </a:txBody>
                  <a:tcPr/>
                </a:tc>
                <a:tc>
                  <a:txBody>
                    <a:bodyPr/>
                    <a:lstStyle/>
                    <a:p>
                      <a:pPr algn="just"/>
                      <a:r>
                        <a:rPr lang="en-IN" sz="1800" dirty="0"/>
                        <a:t>Loading data into Azure SQL Data Warehouse</a:t>
                      </a:r>
                    </a:p>
                  </a:txBody>
                  <a:tcPr/>
                </a:tc>
                <a:extLst>
                  <a:ext uri="{0D108BD9-81ED-4DB2-BD59-A6C34878D82A}">
                    <a16:rowId xmlns:a16="http://schemas.microsoft.com/office/drawing/2014/main" val="1445190731"/>
                  </a:ext>
                </a:extLst>
              </a:tr>
              <a:tr h="494940">
                <a:tc>
                  <a:txBody>
                    <a:bodyPr/>
                    <a:lstStyle/>
                    <a:p>
                      <a:pPr algn="ctr"/>
                      <a:r>
                        <a:rPr lang="en-IN" sz="1800" b="1" dirty="0"/>
                        <a:t>03:30 PM – 04:00 PM</a:t>
                      </a:r>
                    </a:p>
                  </a:txBody>
                  <a:tcPr/>
                </a:tc>
                <a:tc>
                  <a:txBody>
                    <a:bodyPr/>
                    <a:lstStyle/>
                    <a:p>
                      <a:pPr algn="ctr"/>
                      <a:r>
                        <a:rPr lang="en-IN" sz="1800" b="1" dirty="0"/>
                        <a:t>Break</a:t>
                      </a:r>
                    </a:p>
                  </a:txBody>
                  <a:tcPr/>
                </a:tc>
                <a:tc>
                  <a:txBody>
                    <a:bodyPr/>
                    <a:lstStyle/>
                    <a:p>
                      <a:pPr algn="just"/>
                      <a:endParaRPr lang="en-IN" sz="1800" dirty="0"/>
                    </a:p>
                  </a:txBody>
                  <a:tcPr/>
                </a:tc>
                <a:extLst>
                  <a:ext uri="{0D108BD9-81ED-4DB2-BD59-A6C34878D82A}">
                    <a16:rowId xmlns:a16="http://schemas.microsoft.com/office/drawing/2014/main" val="3118823453"/>
                  </a:ext>
                </a:extLst>
              </a:tr>
              <a:tr h="691469">
                <a:tc>
                  <a:txBody>
                    <a:bodyPr/>
                    <a:lstStyle/>
                    <a:p>
                      <a:pPr algn="ctr"/>
                      <a:r>
                        <a:rPr lang="en-US" b="1" dirty="0"/>
                        <a:t>04:00 PM - 05:30 PM</a:t>
                      </a:r>
                    </a:p>
                  </a:txBody>
                  <a:tcPr/>
                </a:tc>
                <a:tc>
                  <a:txBody>
                    <a:bodyPr/>
                    <a:lstStyle/>
                    <a:p>
                      <a:pPr marL="0" marR="0" lvl="0" indent="0" algn="ctr" defTabSz="914192" rtl="0" eaLnBrk="1" fontAlgn="auto" latinLnBrk="0" hangingPunct="1">
                        <a:lnSpc>
                          <a:spcPct val="100000"/>
                        </a:lnSpc>
                        <a:spcBef>
                          <a:spcPts val="0"/>
                        </a:spcBef>
                        <a:spcAft>
                          <a:spcPts val="0"/>
                        </a:spcAft>
                        <a:buClrTx/>
                        <a:buSzTx/>
                        <a:buFontTx/>
                        <a:buNone/>
                        <a:tabLst/>
                        <a:defRPr/>
                      </a:pPr>
                      <a:r>
                        <a:rPr lang="en-IN" sz="1600" b="1" dirty="0"/>
                        <a:t>Integrating &amp; Ingesting Data</a:t>
                      </a:r>
                    </a:p>
                    <a:p>
                      <a:pPr algn="ctr"/>
                      <a:endParaRPr lang="en-IN" dirty="0"/>
                    </a:p>
                  </a:txBody>
                  <a:tcPr/>
                </a:tc>
                <a:tc>
                  <a:txBody>
                    <a:bodyPr/>
                    <a:lstStyle/>
                    <a:p>
                      <a:pPr algn="just"/>
                      <a:r>
                        <a:rPr lang="en-IN" sz="1800" dirty="0"/>
                        <a:t>Loading data into Azure SQL Data Warehouse</a:t>
                      </a:r>
                    </a:p>
                  </a:txBody>
                  <a:tcPr/>
                </a:tc>
                <a:extLst>
                  <a:ext uri="{0D108BD9-81ED-4DB2-BD59-A6C34878D82A}">
                    <a16:rowId xmlns:a16="http://schemas.microsoft.com/office/drawing/2014/main" val="3232935419"/>
                  </a:ext>
                </a:extLst>
              </a:tr>
            </a:tbl>
          </a:graphicData>
        </a:graphic>
      </p:graphicFrame>
    </p:spTree>
    <p:extLst>
      <p:ext uri="{BB962C8B-B14F-4D97-AF65-F5344CB8AC3E}">
        <p14:creationId xmlns:p14="http://schemas.microsoft.com/office/powerpoint/2010/main" val="3754722307"/>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Azure Stream Analytics</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a:bodyPr>
          <a:lstStyle/>
          <a:p>
            <a:pPr marL="0" indent="0" algn="just">
              <a:buNone/>
            </a:pPr>
            <a:endParaRPr lang="en-IN" dirty="0">
              <a:solidFill>
                <a:srgbClr val="0078D7"/>
              </a:solidFill>
            </a:endParaRPr>
          </a:p>
          <a:p>
            <a:pPr marL="0" indent="0" algn="just">
              <a:buNone/>
            </a:pPr>
            <a:r>
              <a:rPr lang="en-IN" dirty="0">
                <a:solidFill>
                  <a:srgbClr val="0078D7"/>
                </a:solidFill>
              </a:rPr>
              <a:t>Azure Stream Analytics is an event-processing engine that allows you to examine high volumes of data streaming from devices. Incoming data can be from devices, sensors, web sites, social media feeds, applications, and more. It also supports extracting information from data streams, identifying patterns, and relationships. You can then use these patterns to trigger other actions downstream, like alerts, feed information to a reporting tool, or store it for later use.</a:t>
            </a:r>
            <a:endParaRPr lang="en-GB" sz="2800" dirty="0">
              <a:solidFill>
                <a:srgbClr val="0078D7"/>
              </a:solidFill>
            </a:endParaRPr>
          </a:p>
        </p:txBody>
      </p:sp>
    </p:spTree>
    <p:extLst>
      <p:ext uri="{BB962C8B-B14F-4D97-AF65-F5344CB8AC3E}">
        <p14:creationId xmlns:p14="http://schemas.microsoft.com/office/powerpoint/2010/main" val="2341143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7FE069-FD29-462D-9246-A63C07599272}"/>
              </a:ext>
            </a:extLst>
          </p:cNvPr>
          <p:cNvSpPr/>
          <p:nvPr/>
        </p:nvSpPr>
        <p:spPr>
          <a:xfrm>
            <a:off x="0" y="2752476"/>
            <a:ext cx="12192000" cy="1385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7ABE01D-ECBE-41BA-8A0B-6AF0A01AF282}"/>
              </a:ext>
            </a:extLst>
          </p:cNvPr>
          <p:cNvSpPr>
            <a:spLocks noGrp="1"/>
          </p:cNvSpPr>
          <p:nvPr>
            <p:ph type="ctrTitle"/>
          </p:nvPr>
        </p:nvSpPr>
        <p:spPr>
          <a:xfrm>
            <a:off x="0" y="2752475"/>
            <a:ext cx="12192000" cy="1385572"/>
          </a:xfrm>
        </p:spPr>
        <p:txBody>
          <a:bodyPr>
            <a:normAutofit fontScale="90000"/>
          </a:bodyPr>
          <a:lstStyle/>
          <a:p>
            <a:r>
              <a:rPr lang="en-US" sz="5400" b="1" dirty="0">
                <a:solidFill>
                  <a:srgbClr val="0078D7"/>
                </a:solidFill>
              </a:rPr>
              <a:t>Demo – Loading Data into Warehouse from various sources</a:t>
            </a:r>
          </a:p>
        </p:txBody>
      </p:sp>
    </p:spTree>
    <p:extLst>
      <p:ext uri="{BB962C8B-B14F-4D97-AF65-F5344CB8AC3E}">
        <p14:creationId xmlns:p14="http://schemas.microsoft.com/office/powerpoint/2010/main" val="2317576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45303" y="3123083"/>
            <a:ext cx="10501393" cy="611833"/>
          </a:xfrm>
        </p:spPr>
        <p:txBody>
          <a:bodyPr>
            <a:normAutofit fontScale="92500" lnSpcReduction="10000"/>
          </a:bodyPr>
          <a:lstStyle/>
          <a:p>
            <a:pPr marL="0" indent="0" algn="ctr">
              <a:buNone/>
            </a:pPr>
            <a:r>
              <a:rPr lang="en-GB" sz="4400" b="1" dirty="0">
                <a:solidFill>
                  <a:schemeClr val="bg1"/>
                </a:solidFill>
              </a:rPr>
              <a:t>Star Schema</a:t>
            </a:r>
          </a:p>
        </p:txBody>
      </p:sp>
    </p:spTree>
    <p:extLst>
      <p:ext uri="{BB962C8B-B14F-4D97-AF65-F5344CB8AC3E}">
        <p14:creationId xmlns:p14="http://schemas.microsoft.com/office/powerpoint/2010/main" val="3890526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Star Schema</a:t>
            </a:r>
          </a:p>
        </p:txBody>
      </p:sp>
      <p:pic>
        <p:nvPicPr>
          <p:cNvPr id="19458" name="Picture 2" descr="http://bigdatablog.azurewebsites.net/pics/060515_1807_CreatingaRe1.png">
            <a:extLst>
              <a:ext uri="{FF2B5EF4-FFF2-40B4-BE49-F238E27FC236}">
                <a16:creationId xmlns:a16="http://schemas.microsoft.com/office/drawing/2014/main" id="{750DB15C-29D6-40C6-8F18-2F48666BC3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6998" y="1802296"/>
            <a:ext cx="8313305" cy="5055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3680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fontScale="90000"/>
          </a:bodyPr>
          <a:lstStyle/>
          <a:p>
            <a:pPr algn="ctr"/>
            <a:r>
              <a:rPr lang="en-US" sz="4800" b="1" dirty="0">
                <a:solidFill>
                  <a:schemeClr val="bg1"/>
                </a:solidFill>
              </a:rPr>
              <a:t>Dimension based on a Star Schema Design</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a:bodyPr>
          <a:lstStyle/>
          <a:p>
            <a:pPr marL="0" indent="0" algn="just">
              <a:buNone/>
            </a:pPr>
            <a:endParaRPr lang="en-IN" dirty="0">
              <a:solidFill>
                <a:srgbClr val="0078D7"/>
              </a:solidFill>
            </a:endParaRPr>
          </a:p>
          <a:p>
            <a:pPr marL="0" indent="0" algn="just">
              <a:buNone/>
            </a:pPr>
            <a:r>
              <a:rPr lang="en-IN" dirty="0">
                <a:solidFill>
                  <a:srgbClr val="0078D7"/>
                </a:solidFill>
              </a:rPr>
              <a:t>The structure of a dimension is largely driven by the structure of the underlying dimension table or tables. The simplest structure is called a star schema, where each dimension is based on a single dimension table that is directly linked to the fact table by a primary key - foreign key relationship.</a:t>
            </a:r>
            <a:endParaRPr lang="en-GB" sz="2800" dirty="0">
              <a:solidFill>
                <a:srgbClr val="0078D7"/>
              </a:solidFill>
            </a:endParaRPr>
          </a:p>
        </p:txBody>
      </p:sp>
    </p:spTree>
    <p:extLst>
      <p:ext uri="{BB962C8B-B14F-4D97-AF65-F5344CB8AC3E}">
        <p14:creationId xmlns:p14="http://schemas.microsoft.com/office/powerpoint/2010/main" val="2513812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0" y="365125"/>
            <a:ext cx="12192000" cy="1325563"/>
          </a:xfrm>
        </p:spPr>
        <p:txBody>
          <a:bodyPr>
            <a:noAutofit/>
          </a:bodyPr>
          <a:lstStyle/>
          <a:p>
            <a:pPr algn="ctr"/>
            <a:r>
              <a:rPr lang="en-IN" sz="2800" b="1" dirty="0">
                <a:solidFill>
                  <a:srgbClr val="FFFFFF"/>
                </a:solidFill>
              </a:rPr>
              <a:t>AdventureWorksDW2012</a:t>
            </a:r>
            <a:r>
              <a:rPr lang="en-IN" sz="2800" dirty="0">
                <a:solidFill>
                  <a:srgbClr val="FFFFFF"/>
                </a:solidFill>
              </a:rPr>
              <a:t> sample database, in which the </a:t>
            </a:r>
            <a:r>
              <a:rPr lang="en-IN" sz="2800" b="1" dirty="0" err="1">
                <a:solidFill>
                  <a:srgbClr val="FFFFFF"/>
                </a:solidFill>
              </a:rPr>
              <a:t>FactResellerSales</a:t>
            </a:r>
            <a:r>
              <a:rPr lang="en-IN" sz="2800" dirty="0">
                <a:solidFill>
                  <a:srgbClr val="FFFFFF"/>
                </a:solidFill>
              </a:rPr>
              <a:t> fact table is related to two dimension tables, </a:t>
            </a:r>
            <a:r>
              <a:rPr lang="en-IN" sz="2800" b="1" dirty="0" err="1">
                <a:solidFill>
                  <a:srgbClr val="FFFFFF"/>
                </a:solidFill>
              </a:rPr>
              <a:t>DimReseller</a:t>
            </a:r>
            <a:r>
              <a:rPr lang="en-IN" sz="2800" dirty="0">
                <a:solidFill>
                  <a:srgbClr val="FFFFFF"/>
                </a:solidFill>
              </a:rPr>
              <a:t> and </a:t>
            </a:r>
            <a:r>
              <a:rPr lang="en-IN" sz="2800" b="1" dirty="0" err="1">
                <a:solidFill>
                  <a:srgbClr val="FFFFFF"/>
                </a:solidFill>
              </a:rPr>
              <a:t>DimPromotion</a:t>
            </a:r>
            <a:endParaRPr lang="en-US" sz="3200" b="1" dirty="0">
              <a:solidFill>
                <a:srgbClr val="FFFFFF"/>
              </a:solidFill>
            </a:endParaRPr>
          </a:p>
        </p:txBody>
      </p:sp>
      <p:pic>
        <p:nvPicPr>
          <p:cNvPr id="21506" name="Picture 2" descr="Logical schema for fact dimension relationship">
            <a:extLst>
              <a:ext uri="{FF2B5EF4-FFF2-40B4-BE49-F238E27FC236}">
                <a16:creationId xmlns:a16="http://schemas.microsoft.com/office/drawing/2014/main" id="{79D3A28D-286B-440A-8434-92339B8ACA3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874576" y="1825624"/>
            <a:ext cx="3905930" cy="50448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4311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IN" b="1" dirty="0">
                <a:solidFill>
                  <a:srgbClr val="FFFFFF"/>
                </a:solidFill>
              </a:rPr>
              <a:t>Dimension based on a Snowflake Schema Design</a:t>
            </a:r>
          </a:p>
        </p:txBody>
      </p:sp>
      <p:pic>
        <p:nvPicPr>
          <p:cNvPr id="22530" name="Picture 2" descr="Tables for AdventureWorksAS Product dimension">
            <a:extLst>
              <a:ext uri="{FF2B5EF4-FFF2-40B4-BE49-F238E27FC236}">
                <a16:creationId xmlns:a16="http://schemas.microsoft.com/office/drawing/2014/main" id="{1F5DD0D1-4A7A-42AC-B410-B566CC8EEBD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164022" y="1825624"/>
            <a:ext cx="5146888" cy="5055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6166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340963" y="365125"/>
            <a:ext cx="11437749" cy="1325563"/>
          </a:xfrm>
        </p:spPr>
        <p:txBody>
          <a:bodyPr>
            <a:normAutofit/>
          </a:bodyPr>
          <a:lstStyle/>
          <a:p>
            <a:pPr algn="ctr"/>
            <a:r>
              <a:rPr lang="en-IN" b="1" dirty="0">
                <a:solidFill>
                  <a:srgbClr val="FFFFFF"/>
                </a:solidFill>
              </a:rPr>
              <a:t>Snowflake Schema versus Reference Relationship</a:t>
            </a:r>
          </a:p>
        </p:txBody>
      </p:sp>
      <p:pic>
        <p:nvPicPr>
          <p:cNvPr id="12" name="Content Placeholder 11" descr="A screenshot of a cell phone&#10;&#10;Description generated with very high confidence">
            <a:extLst>
              <a:ext uri="{FF2B5EF4-FFF2-40B4-BE49-F238E27FC236}">
                <a16:creationId xmlns:a16="http://schemas.microsoft.com/office/drawing/2014/main" id="{C51A8220-BB1F-4F7C-AEC8-271E2469168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110603" y="1825625"/>
            <a:ext cx="3970794" cy="5032375"/>
          </a:xfrm>
        </p:spPr>
      </p:pic>
      <p:sp>
        <p:nvSpPr>
          <p:cNvPr id="9" name="AutoShape 8" descr="https://docs.microsoft.com/en-us/sql/analysis-services/multidimensional-models-olap-logical-dimension-objects/media/dimindirect.gif?view=sql-server-2017">
            <a:extLst>
              <a:ext uri="{FF2B5EF4-FFF2-40B4-BE49-F238E27FC236}">
                <a16:creationId xmlns:a16="http://schemas.microsoft.com/office/drawing/2014/main" id="{C0AB1A72-E145-48CA-AAEA-F4D60031FDE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AutoShape 10" descr="https://docs.microsoft.com/en-us/sql/analysis-services/multidimensional-models-olap-logical-dimension-objects/media/dimindirect.gif?view=sql-server-2017">
            <a:extLst>
              <a:ext uri="{FF2B5EF4-FFF2-40B4-BE49-F238E27FC236}">
                <a16:creationId xmlns:a16="http://schemas.microsoft.com/office/drawing/2014/main" id="{675E1F96-E5DD-47FF-ABDF-51D9EB865655}"/>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707841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SQL Server Analysis Service</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a:bodyPr>
          <a:lstStyle/>
          <a:p>
            <a:pPr marL="0" indent="0" algn="just">
              <a:buNone/>
            </a:pPr>
            <a:endParaRPr lang="en-GB" sz="2800" dirty="0">
              <a:solidFill>
                <a:srgbClr val="0078D7"/>
              </a:solidFill>
            </a:endParaRPr>
          </a:p>
          <a:p>
            <a:pPr marL="0" indent="0" algn="just">
              <a:buNone/>
            </a:pPr>
            <a:r>
              <a:rPr lang="en-IN" dirty="0">
                <a:solidFill>
                  <a:srgbClr val="0078D7"/>
                </a:solidFill>
              </a:rPr>
              <a:t>All Microsoft SQL Server Analysis Services dimensions are groups of attributes based on columns from tables or views in a data source view. Dimensions exist independent of a cube, can be used in multiple cubes, can be used multiple times in a single cube, and can be linked between Analysis </a:t>
            </a:r>
            <a:r>
              <a:rPr lang="en-IN" dirty="0" err="1">
                <a:solidFill>
                  <a:srgbClr val="0078D7"/>
                </a:solidFill>
              </a:rPr>
              <a:t>Services.instances</a:t>
            </a:r>
            <a:r>
              <a:rPr lang="en-IN" dirty="0">
                <a:solidFill>
                  <a:srgbClr val="0078D7"/>
                </a:solidFill>
              </a:rPr>
              <a:t>. A dimension that exists independent of a cube is called a database dimension and an instance of a database dimension within a cube is called a cube dimension.</a:t>
            </a:r>
            <a:endParaRPr lang="en-GB" sz="2800" dirty="0">
              <a:solidFill>
                <a:srgbClr val="0078D7"/>
              </a:solidFill>
            </a:endParaRPr>
          </a:p>
        </p:txBody>
      </p:sp>
    </p:spTree>
    <p:extLst>
      <p:ext uri="{BB962C8B-B14F-4D97-AF65-F5344CB8AC3E}">
        <p14:creationId xmlns:p14="http://schemas.microsoft.com/office/powerpoint/2010/main" val="2941090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SQL Server Analysis Service</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a:bodyPr>
          <a:lstStyle/>
          <a:p>
            <a:pPr marL="0" indent="0" algn="just">
              <a:buNone/>
            </a:pPr>
            <a:endParaRPr lang="en-GB" sz="2800" dirty="0">
              <a:solidFill>
                <a:srgbClr val="0078D7"/>
              </a:solidFill>
            </a:endParaRPr>
          </a:p>
          <a:p>
            <a:pPr marL="0" indent="0" algn="just">
              <a:buNone/>
            </a:pPr>
            <a:r>
              <a:rPr lang="en-IN" dirty="0">
                <a:solidFill>
                  <a:srgbClr val="0078D7"/>
                </a:solidFill>
              </a:rPr>
              <a:t>All Microsoft SQL Server Analysis Services dimensions are groups of attributes based on columns from tables or views in a data source view. Dimensions exist independent of a cube, can be used in multiple cubes, can be used multiple times in a single cube, and can be linked between Analysis </a:t>
            </a:r>
            <a:r>
              <a:rPr lang="en-IN" dirty="0" err="1">
                <a:solidFill>
                  <a:srgbClr val="0078D7"/>
                </a:solidFill>
              </a:rPr>
              <a:t>Services.instances</a:t>
            </a:r>
            <a:r>
              <a:rPr lang="en-IN" dirty="0">
                <a:solidFill>
                  <a:srgbClr val="0078D7"/>
                </a:solidFill>
              </a:rPr>
              <a:t>. A dimension that exists independent of a cube is called a database dimension and an instance of a database dimension within a cube is called a cube dimension.</a:t>
            </a:r>
            <a:endParaRPr lang="en-GB" sz="2800" dirty="0">
              <a:solidFill>
                <a:srgbClr val="0078D7"/>
              </a:solidFill>
            </a:endParaRPr>
          </a:p>
        </p:txBody>
      </p:sp>
    </p:spTree>
    <p:extLst>
      <p:ext uri="{BB962C8B-B14F-4D97-AF65-F5344CB8AC3E}">
        <p14:creationId xmlns:p14="http://schemas.microsoft.com/office/powerpoint/2010/main" val="298288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45303" y="3123083"/>
            <a:ext cx="10501393" cy="611833"/>
          </a:xfrm>
        </p:spPr>
        <p:txBody>
          <a:bodyPr>
            <a:normAutofit fontScale="92500" lnSpcReduction="10000"/>
          </a:bodyPr>
          <a:lstStyle/>
          <a:p>
            <a:pPr marL="0" indent="0" algn="ctr">
              <a:buNone/>
            </a:pPr>
            <a:r>
              <a:rPr lang="en-GB" sz="4400" b="1" dirty="0">
                <a:solidFill>
                  <a:schemeClr val="bg1"/>
                </a:solidFill>
              </a:rPr>
              <a:t>Azure SQL Data Warehouse</a:t>
            </a:r>
          </a:p>
        </p:txBody>
      </p:sp>
    </p:spTree>
    <p:extLst>
      <p:ext uri="{BB962C8B-B14F-4D97-AF65-F5344CB8AC3E}">
        <p14:creationId xmlns:p14="http://schemas.microsoft.com/office/powerpoint/2010/main" val="3654344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7FE069-FD29-462D-9246-A63C07599272}"/>
              </a:ext>
            </a:extLst>
          </p:cNvPr>
          <p:cNvSpPr/>
          <p:nvPr/>
        </p:nvSpPr>
        <p:spPr>
          <a:xfrm>
            <a:off x="0" y="2752476"/>
            <a:ext cx="12192000" cy="1385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7ABE01D-ECBE-41BA-8A0B-6AF0A01AF282}"/>
              </a:ext>
            </a:extLst>
          </p:cNvPr>
          <p:cNvSpPr>
            <a:spLocks noGrp="1"/>
          </p:cNvSpPr>
          <p:nvPr>
            <p:ph type="ctrTitle"/>
          </p:nvPr>
        </p:nvSpPr>
        <p:spPr>
          <a:xfrm>
            <a:off x="0" y="2752475"/>
            <a:ext cx="12192000" cy="1137600"/>
          </a:xfrm>
        </p:spPr>
        <p:txBody>
          <a:bodyPr>
            <a:normAutofit/>
          </a:bodyPr>
          <a:lstStyle/>
          <a:p>
            <a:r>
              <a:rPr lang="en-US" sz="5400" b="1" dirty="0">
                <a:solidFill>
                  <a:srgbClr val="0078D7"/>
                </a:solidFill>
              </a:rPr>
              <a:t>Demo – SQL Server Analysis Service</a:t>
            </a:r>
          </a:p>
        </p:txBody>
      </p:sp>
    </p:spTree>
    <p:extLst>
      <p:ext uri="{BB962C8B-B14F-4D97-AF65-F5344CB8AC3E}">
        <p14:creationId xmlns:p14="http://schemas.microsoft.com/office/powerpoint/2010/main" val="243508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45303" y="3123083"/>
            <a:ext cx="10501393" cy="611833"/>
          </a:xfrm>
        </p:spPr>
        <p:txBody>
          <a:bodyPr>
            <a:normAutofit fontScale="92500" lnSpcReduction="10000"/>
          </a:bodyPr>
          <a:lstStyle/>
          <a:p>
            <a:pPr marL="0" indent="0" algn="ctr">
              <a:buNone/>
            </a:pPr>
            <a:r>
              <a:rPr lang="en-GB" sz="4400" b="1" dirty="0">
                <a:solidFill>
                  <a:schemeClr val="bg1"/>
                </a:solidFill>
              </a:rPr>
              <a:t>Monitoring Analysis service</a:t>
            </a:r>
          </a:p>
        </p:txBody>
      </p:sp>
    </p:spTree>
    <p:extLst>
      <p:ext uri="{BB962C8B-B14F-4D97-AF65-F5344CB8AC3E}">
        <p14:creationId xmlns:p14="http://schemas.microsoft.com/office/powerpoint/2010/main" val="350825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0" y="365125"/>
            <a:ext cx="12192000" cy="1325563"/>
          </a:xfrm>
        </p:spPr>
        <p:txBody>
          <a:bodyPr>
            <a:normAutofit fontScale="90000"/>
          </a:bodyPr>
          <a:lstStyle/>
          <a:p>
            <a:pPr algn="ctr"/>
            <a:r>
              <a:rPr lang="en-US" sz="4800" b="1" dirty="0">
                <a:solidFill>
                  <a:schemeClr val="bg1"/>
                </a:solidFill>
              </a:rPr>
              <a:t>Monitoring Analysis Services with SQL Server Profiler</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lnSpcReduction="10000"/>
          </a:bodyPr>
          <a:lstStyle/>
          <a:p>
            <a:pPr marL="0" indent="0" algn="just">
              <a:buNone/>
            </a:pPr>
            <a:endParaRPr lang="en-IN" dirty="0">
              <a:solidFill>
                <a:srgbClr val="0078D7"/>
              </a:solidFill>
            </a:endParaRPr>
          </a:p>
          <a:p>
            <a:pPr marL="0" indent="0" algn="just">
              <a:buNone/>
            </a:pPr>
            <a:r>
              <a:rPr lang="en-IN" dirty="0">
                <a:solidFill>
                  <a:srgbClr val="0078D7"/>
                </a:solidFill>
              </a:rPr>
              <a:t>You can use SQL Server Profiler to monitor events generated by an instance of Microsoft SQL Server Analysis Services. By using SQL Server Profiler, you can do the following:</a:t>
            </a:r>
          </a:p>
          <a:p>
            <a:pPr algn="just"/>
            <a:r>
              <a:rPr lang="en-IN" dirty="0">
                <a:solidFill>
                  <a:srgbClr val="0078D7"/>
                </a:solidFill>
              </a:rPr>
              <a:t>Monitor the performance of an instance of Analysis Services.</a:t>
            </a:r>
          </a:p>
          <a:p>
            <a:pPr algn="just"/>
            <a:r>
              <a:rPr lang="en-IN" dirty="0">
                <a:solidFill>
                  <a:srgbClr val="0078D7"/>
                </a:solidFill>
              </a:rPr>
              <a:t>Debug Multidimensional Expressions (MDX) statements.</a:t>
            </a:r>
          </a:p>
          <a:p>
            <a:pPr algn="just"/>
            <a:r>
              <a:rPr lang="en-IN" dirty="0">
                <a:solidFill>
                  <a:srgbClr val="0078D7"/>
                </a:solidFill>
              </a:rPr>
              <a:t>Identify MDX statements that run slowly.</a:t>
            </a:r>
          </a:p>
          <a:p>
            <a:pPr algn="just"/>
            <a:r>
              <a:rPr lang="en-IN" dirty="0">
                <a:solidFill>
                  <a:srgbClr val="0078D7"/>
                </a:solidFill>
              </a:rPr>
              <a:t>Test MDX statements in the development phase of a project by stepping through statements to confirm that the code works as expected.</a:t>
            </a:r>
          </a:p>
          <a:p>
            <a:pPr marL="0" indent="0" algn="just">
              <a:buNone/>
            </a:pPr>
            <a:endParaRPr lang="en-GB" sz="2800" dirty="0">
              <a:solidFill>
                <a:srgbClr val="0078D7"/>
              </a:solidFill>
            </a:endParaRPr>
          </a:p>
        </p:txBody>
      </p:sp>
    </p:spTree>
    <p:extLst>
      <p:ext uri="{BB962C8B-B14F-4D97-AF65-F5344CB8AC3E}">
        <p14:creationId xmlns:p14="http://schemas.microsoft.com/office/powerpoint/2010/main" val="2009532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0" y="365125"/>
            <a:ext cx="12192000" cy="1325563"/>
          </a:xfrm>
        </p:spPr>
        <p:txBody>
          <a:bodyPr>
            <a:normAutofit/>
          </a:bodyPr>
          <a:lstStyle/>
          <a:p>
            <a:pPr algn="ctr"/>
            <a:r>
              <a:rPr lang="en-US" sz="4800" b="1" dirty="0">
                <a:solidFill>
                  <a:schemeClr val="bg1"/>
                </a:solidFill>
              </a:rPr>
              <a:t>High Availability and Scalability</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a:bodyPr>
          <a:lstStyle/>
          <a:p>
            <a:pPr algn="just"/>
            <a:endParaRPr lang="en-IN" dirty="0">
              <a:solidFill>
                <a:srgbClr val="0078D7"/>
              </a:solidFill>
            </a:endParaRPr>
          </a:p>
          <a:p>
            <a:pPr algn="just"/>
            <a:r>
              <a:rPr lang="en-IN" dirty="0">
                <a:solidFill>
                  <a:srgbClr val="0078D7"/>
                </a:solidFill>
              </a:rPr>
              <a:t>High availability, as a sole objective, can be achieved via server redundancy in a failover cluster Replacement nodes are assumed to have identical hardware and software configuration as the active node. By itself, WSFC gives you high availability, but without scale.</a:t>
            </a:r>
          </a:p>
          <a:p>
            <a:pPr algn="just"/>
            <a:r>
              <a:rPr lang="en-IN" dirty="0">
                <a:solidFill>
                  <a:srgbClr val="0078D7"/>
                </a:solidFill>
              </a:rPr>
              <a:t>Scalability, with or without availability, is achieved via NLB over read-only databases. Scalability is usually a concern when query volumes are large or subject to sudden spikes.</a:t>
            </a:r>
          </a:p>
        </p:txBody>
      </p:sp>
    </p:spTree>
    <p:extLst>
      <p:ext uri="{BB962C8B-B14F-4D97-AF65-F5344CB8AC3E}">
        <p14:creationId xmlns:p14="http://schemas.microsoft.com/office/powerpoint/2010/main" val="2806375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45303" y="3123083"/>
            <a:ext cx="10501393" cy="611833"/>
          </a:xfrm>
        </p:spPr>
        <p:txBody>
          <a:bodyPr>
            <a:normAutofit fontScale="92500" lnSpcReduction="10000"/>
          </a:bodyPr>
          <a:lstStyle/>
          <a:p>
            <a:pPr marL="0" indent="0" algn="ctr">
              <a:buNone/>
            </a:pPr>
            <a:r>
              <a:rPr lang="en-GB" sz="4400" b="1" dirty="0">
                <a:solidFill>
                  <a:schemeClr val="bg1"/>
                </a:solidFill>
              </a:rPr>
              <a:t>Securing Database in SQL Data Warehouse</a:t>
            </a:r>
          </a:p>
        </p:txBody>
      </p:sp>
    </p:spTree>
    <p:extLst>
      <p:ext uri="{BB962C8B-B14F-4D97-AF65-F5344CB8AC3E}">
        <p14:creationId xmlns:p14="http://schemas.microsoft.com/office/powerpoint/2010/main" val="4158410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0" y="365125"/>
            <a:ext cx="12192000" cy="1325563"/>
          </a:xfrm>
        </p:spPr>
        <p:txBody>
          <a:bodyPr>
            <a:normAutofit/>
          </a:bodyPr>
          <a:lstStyle/>
          <a:p>
            <a:pPr algn="ctr"/>
            <a:r>
              <a:rPr lang="en-US" sz="4800" b="1" dirty="0">
                <a:solidFill>
                  <a:schemeClr val="bg1"/>
                </a:solidFill>
              </a:rPr>
              <a:t>Types of Securities</a:t>
            </a:r>
          </a:p>
        </p:txBody>
      </p:sp>
      <p:sp>
        <p:nvSpPr>
          <p:cNvPr id="5" name="Content Placeholder 2">
            <a:extLst>
              <a:ext uri="{FF2B5EF4-FFF2-40B4-BE49-F238E27FC236}">
                <a16:creationId xmlns:a16="http://schemas.microsoft.com/office/drawing/2014/main" id="{ECAA4BC1-72FC-4F06-880E-921513ECCE42}"/>
              </a:ext>
            </a:extLst>
          </p:cNvPr>
          <p:cNvSpPr>
            <a:spLocks noGrp="1"/>
          </p:cNvSpPr>
          <p:nvPr>
            <p:ph idx="1"/>
          </p:nvPr>
        </p:nvSpPr>
        <p:spPr>
          <a:xfrm>
            <a:off x="838200" y="1825625"/>
            <a:ext cx="10515600" cy="4351338"/>
          </a:xfrm>
        </p:spPr>
        <p:txBody>
          <a:bodyPr>
            <a:normAutofit/>
          </a:bodyPr>
          <a:lstStyle/>
          <a:p>
            <a:pPr algn="just"/>
            <a:endParaRPr lang="en-IN" dirty="0">
              <a:solidFill>
                <a:srgbClr val="0078D7"/>
              </a:solidFill>
            </a:endParaRPr>
          </a:p>
          <a:p>
            <a:pPr algn="just"/>
            <a:r>
              <a:rPr lang="en-IN" b="1" dirty="0">
                <a:solidFill>
                  <a:srgbClr val="0078D7"/>
                </a:solidFill>
              </a:rPr>
              <a:t>Connection security</a:t>
            </a:r>
          </a:p>
          <a:p>
            <a:pPr algn="just"/>
            <a:r>
              <a:rPr lang="en-IN" b="1" dirty="0">
                <a:solidFill>
                  <a:srgbClr val="0078D7"/>
                </a:solidFill>
              </a:rPr>
              <a:t>Authentication</a:t>
            </a:r>
          </a:p>
          <a:p>
            <a:pPr algn="just"/>
            <a:r>
              <a:rPr lang="en-IN" b="1" dirty="0">
                <a:solidFill>
                  <a:srgbClr val="0078D7"/>
                </a:solidFill>
              </a:rPr>
              <a:t>Authorization</a:t>
            </a:r>
          </a:p>
          <a:p>
            <a:pPr algn="just"/>
            <a:r>
              <a:rPr lang="en-IN" b="1" dirty="0">
                <a:solidFill>
                  <a:srgbClr val="0078D7"/>
                </a:solidFill>
              </a:rPr>
              <a:t>Encryption</a:t>
            </a:r>
          </a:p>
          <a:p>
            <a:pPr algn="just"/>
            <a:endParaRPr lang="en-IN" b="1" dirty="0">
              <a:solidFill>
                <a:srgbClr val="0078D7"/>
              </a:solidFill>
            </a:endParaRPr>
          </a:p>
        </p:txBody>
      </p:sp>
    </p:spTree>
    <p:extLst>
      <p:ext uri="{BB962C8B-B14F-4D97-AF65-F5344CB8AC3E}">
        <p14:creationId xmlns:p14="http://schemas.microsoft.com/office/powerpoint/2010/main" val="2938681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7FE069-FD29-462D-9246-A63C07599272}"/>
              </a:ext>
            </a:extLst>
          </p:cNvPr>
          <p:cNvSpPr/>
          <p:nvPr/>
        </p:nvSpPr>
        <p:spPr>
          <a:xfrm>
            <a:off x="0" y="2752476"/>
            <a:ext cx="12192000" cy="1385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7ABE01D-ECBE-41BA-8A0B-6AF0A01AF282}"/>
              </a:ext>
            </a:extLst>
          </p:cNvPr>
          <p:cNvSpPr>
            <a:spLocks noGrp="1"/>
          </p:cNvSpPr>
          <p:nvPr>
            <p:ph type="ctrTitle"/>
          </p:nvPr>
        </p:nvSpPr>
        <p:spPr>
          <a:xfrm>
            <a:off x="0" y="2752475"/>
            <a:ext cx="12192000" cy="1137600"/>
          </a:xfrm>
        </p:spPr>
        <p:txBody>
          <a:bodyPr>
            <a:normAutofit/>
          </a:bodyPr>
          <a:lstStyle/>
          <a:p>
            <a:r>
              <a:rPr lang="en-US" sz="5400" b="1" dirty="0">
                <a:solidFill>
                  <a:srgbClr val="0078D7"/>
                </a:solidFill>
              </a:rPr>
              <a:t>Demo – Security Service</a:t>
            </a:r>
          </a:p>
        </p:txBody>
      </p:sp>
    </p:spTree>
    <p:extLst>
      <p:ext uri="{BB962C8B-B14F-4D97-AF65-F5344CB8AC3E}">
        <p14:creationId xmlns:p14="http://schemas.microsoft.com/office/powerpoint/2010/main" val="4266097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7FE069-FD29-462D-9246-A63C07599272}"/>
              </a:ext>
            </a:extLst>
          </p:cNvPr>
          <p:cNvSpPr/>
          <p:nvPr/>
        </p:nvSpPr>
        <p:spPr>
          <a:xfrm>
            <a:off x="0" y="2752476"/>
            <a:ext cx="12192000" cy="1385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7ABE01D-ECBE-41BA-8A0B-6AF0A01AF282}"/>
              </a:ext>
            </a:extLst>
          </p:cNvPr>
          <p:cNvSpPr>
            <a:spLocks noGrp="1"/>
          </p:cNvSpPr>
          <p:nvPr>
            <p:ph type="ctrTitle"/>
          </p:nvPr>
        </p:nvSpPr>
        <p:spPr>
          <a:xfrm>
            <a:off x="0" y="2752475"/>
            <a:ext cx="12192000" cy="1137600"/>
          </a:xfrm>
        </p:spPr>
        <p:txBody>
          <a:bodyPr>
            <a:normAutofit/>
          </a:bodyPr>
          <a:lstStyle/>
          <a:p>
            <a:r>
              <a:rPr lang="en-US" sz="5400" b="1">
                <a:solidFill>
                  <a:srgbClr val="0078D7"/>
                </a:solidFill>
              </a:rPr>
              <a:t>Thank You!</a:t>
            </a:r>
            <a:endParaRPr lang="en-US" sz="5400" b="1" dirty="0">
              <a:solidFill>
                <a:srgbClr val="0078D7"/>
              </a:solidFill>
            </a:endParaRPr>
          </a:p>
        </p:txBody>
      </p:sp>
    </p:spTree>
    <p:extLst>
      <p:ext uri="{BB962C8B-B14F-4D97-AF65-F5344CB8AC3E}">
        <p14:creationId xmlns:p14="http://schemas.microsoft.com/office/powerpoint/2010/main" val="2104065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dirty="0">
                <a:solidFill>
                  <a:schemeClr val="bg1"/>
                </a:solidFill>
              </a:rPr>
              <a:t>What is SQL Data Warehouse?</a:t>
            </a:r>
            <a:endParaRPr lang="en-US" sz="4800" b="1" dirty="0">
              <a:solidFill>
                <a:schemeClr val="bg1"/>
              </a:solidFill>
            </a:endParaRP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198" y="3068051"/>
            <a:ext cx="10515600" cy="2150028"/>
          </a:xfrm>
        </p:spPr>
        <p:txBody>
          <a:bodyPr>
            <a:normAutofit/>
          </a:bodyPr>
          <a:lstStyle/>
          <a:p>
            <a:pPr marL="0" indent="0" algn="just">
              <a:lnSpc>
                <a:spcPct val="100000"/>
              </a:lnSpc>
              <a:spcBef>
                <a:spcPts val="700"/>
              </a:spcBef>
              <a:buNone/>
            </a:pPr>
            <a:r>
              <a:rPr lang="en-IN" dirty="0">
                <a:solidFill>
                  <a:srgbClr val="0070C0"/>
                </a:solidFill>
              </a:rPr>
              <a:t>SQL Data Warehouse is a cloud-based Enterprise Data Warehouse (EDW) that leverages Massively Parallel Processing (MPP) to quickly run complex queries across petabytes of data.</a:t>
            </a:r>
            <a:endParaRPr lang="en-GB" dirty="0">
              <a:solidFill>
                <a:srgbClr val="0070C0"/>
              </a:solidFill>
              <a:cs typeface="Verdana"/>
            </a:endParaRPr>
          </a:p>
        </p:txBody>
      </p:sp>
      <p:sp>
        <p:nvSpPr>
          <p:cNvPr id="10" name="Content Placeholder 2">
            <a:extLst>
              <a:ext uri="{FF2B5EF4-FFF2-40B4-BE49-F238E27FC236}">
                <a16:creationId xmlns:a16="http://schemas.microsoft.com/office/drawing/2014/main" id="{C80D5AAB-E8E2-4A06-954E-C5FC215603F3}"/>
              </a:ext>
            </a:extLst>
          </p:cNvPr>
          <p:cNvSpPr txBox="1">
            <a:spLocks/>
          </p:cNvSpPr>
          <p:nvPr/>
        </p:nvSpPr>
        <p:spPr>
          <a:xfrm>
            <a:off x="838200" y="4087261"/>
            <a:ext cx="10515600" cy="21500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700"/>
              </a:spcBef>
              <a:buFont typeface="Arial" panose="020B0604020202020204" pitchFamily="34" charset="0"/>
              <a:buNone/>
            </a:pPr>
            <a:endParaRPr lang="en-GB" dirty="0">
              <a:solidFill>
                <a:srgbClr val="002060"/>
              </a:solidFill>
              <a:cs typeface="Verdana"/>
            </a:endParaRPr>
          </a:p>
        </p:txBody>
      </p:sp>
      <p:sp>
        <p:nvSpPr>
          <p:cNvPr id="11" name="Content Placeholder 2">
            <a:extLst>
              <a:ext uri="{FF2B5EF4-FFF2-40B4-BE49-F238E27FC236}">
                <a16:creationId xmlns:a16="http://schemas.microsoft.com/office/drawing/2014/main" id="{92687263-3F51-468A-9531-AAB3568466AC}"/>
              </a:ext>
            </a:extLst>
          </p:cNvPr>
          <p:cNvSpPr txBox="1">
            <a:spLocks/>
          </p:cNvSpPr>
          <p:nvPr/>
        </p:nvSpPr>
        <p:spPr>
          <a:xfrm>
            <a:off x="838199" y="4198869"/>
            <a:ext cx="11128513" cy="2150028"/>
          </a:xfrm>
          <a:prstGeom prst="rect">
            <a:avLst/>
          </a:prstGeom>
        </p:spPr>
        <p:txBody>
          <a:bodyPr vert="horz" lIns="91440" tIns="45720" rIns="91440" bIns="45720" numCol="3"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700"/>
              </a:spcBef>
              <a:buNone/>
            </a:pPr>
            <a:endParaRPr lang="en-GB" sz="2000" dirty="0">
              <a:solidFill>
                <a:srgbClr val="0078D7"/>
              </a:solidFill>
              <a:cs typeface="Verdana"/>
            </a:endParaRPr>
          </a:p>
        </p:txBody>
      </p:sp>
    </p:spTree>
    <p:extLst>
      <p:ext uri="{BB962C8B-B14F-4D97-AF65-F5344CB8AC3E}">
        <p14:creationId xmlns:p14="http://schemas.microsoft.com/office/powerpoint/2010/main" val="3870004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nodePh="1">
                                  <p:stCondLst>
                                    <p:cond delay="0"/>
                                  </p:stCondLst>
                                  <p:endCondLst>
                                    <p:cond evt="begin" delay="0">
                                      <p:tn val="5"/>
                                    </p:cond>
                                  </p:end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US" sz="4800" b="1" dirty="0">
                <a:solidFill>
                  <a:schemeClr val="bg1"/>
                </a:solidFill>
              </a:rPr>
              <a:t>Key Components of Big Data Solution</a:t>
            </a:r>
          </a:p>
        </p:txBody>
      </p:sp>
      <p:pic>
        <p:nvPicPr>
          <p:cNvPr id="1026" name="Picture 2" descr="Data warehouse solution">
            <a:extLst>
              <a:ext uri="{FF2B5EF4-FFF2-40B4-BE49-F238E27FC236}">
                <a16:creationId xmlns:a16="http://schemas.microsoft.com/office/drawing/2014/main" id="{949EEAEA-3DF8-4599-BBD7-56EF7E73D2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839" y="1935480"/>
            <a:ext cx="10716961" cy="4922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802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a:xfrm>
            <a:off x="838200" y="365125"/>
            <a:ext cx="10515600" cy="1325563"/>
          </a:xfrm>
        </p:spPr>
        <p:txBody>
          <a:bodyPr>
            <a:normAutofit/>
          </a:bodyPr>
          <a:lstStyle/>
          <a:p>
            <a:pPr algn="ctr"/>
            <a:r>
              <a:rPr lang="en-GB" sz="4800" b="1" spc="35">
                <a:solidFill>
                  <a:schemeClr val="bg1"/>
                </a:solidFill>
              </a:rPr>
              <a:t>Why Azure SQL Data Warehouse?</a:t>
            </a:r>
            <a:endParaRPr lang="en-GB" sz="4800" b="1" spc="35" dirty="0">
              <a:solidFill>
                <a:schemeClr val="bg1"/>
              </a:solidFill>
            </a:endParaRP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4"/>
            <a:ext cx="10515600" cy="5032375"/>
          </a:xfrm>
        </p:spPr>
        <p:txBody>
          <a:bodyPr>
            <a:normAutofit/>
          </a:bodyPr>
          <a:lstStyle/>
          <a:p>
            <a:pPr>
              <a:lnSpc>
                <a:spcPct val="100000"/>
              </a:lnSpc>
              <a:spcBef>
                <a:spcPts val="700"/>
              </a:spcBef>
              <a:buFont typeface="Wingdings" panose="05000000000000000000" pitchFamily="2" charset="2"/>
              <a:buChar char="Ø"/>
            </a:pPr>
            <a:endParaRPr lang="en-IN" dirty="0">
              <a:solidFill>
                <a:srgbClr val="0070C0"/>
              </a:solidFill>
            </a:endParaRPr>
          </a:p>
          <a:p>
            <a:pPr marL="0" indent="0">
              <a:lnSpc>
                <a:spcPct val="100000"/>
              </a:lnSpc>
              <a:spcBef>
                <a:spcPts val="700"/>
              </a:spcBef>
              <a:buNone/>
            </a:pPr>
            <a:endParaRPr lang="en-IN" dirty="0">
              <a:solidFill>
                <a:srgbClr val="0070C0"/>
              </a:solidFill>
            </a:endParaRPr>
          </a:p>
          <a:p>
            <a:pPr>
              <a:lnSpc>
                <a:spcPct val="100000"/>
              </a:lnSpc>
              <a:spcBef>
                <a:spcPts val="700"/>
              </a:spcBef>
              <a:buFont typeface="Wingdings" panose="05000000000000000000" pitchFamily="2" charset="2"/>
              <a:buChar char="Ø"/>
            </a:pPr>
            <a:r>
              <a:rPr lang="en-IN" dirty="0">
                <a:solidFill>
                  <a:srgbClr val="0070C0"/>
                </a:solidFill>
              </a:rPr>
              <a:t>Scale and performance</a:t>
            </a:r>
          </a:p>
          <a:p>
            <a:pPr>
              <a:lnSpc>
                <a:spcPct val="100000"/>
              </a:lnSpc>
              <a:spcBef>
                <a:spcPts val="700"/>
              </a:spcBef>
              <a:buFont typeface="Wingdings" panose="05000000000000000000" pitchFamily="2" charset="2"/>
              <a:buChar char="Ø"/>
            </a:pPr>
            <a:r>
              <a:rPr lang="en-IN" dirty="0">
                <a:solidFill>
                  <a:srgbClr val="0070C0"/>
                </a:solidFill>
              </a:rPr>
              <a:t>Trusted and secure</a:t>
            </a:r>
          </a:p>
          <a:p>
            <a:pPr>
              <a:lnSpc>
                <a:spcPct val="100000"/>
              </a:lnSpc>
              <a:spcBef>
                <a:spcPts val="700"/>
              </a:spcBef>
              <a:buFont typeface="Wingdings" panose="05000000000000000000" pitchFamily="2" charset="2"/>
              <a:buChar char="Ø"/>
            </a:pPr>
            <a:r>
              <a:rPr lang="en-IN" dirty="0">
                <a:solidFill>
                  <a:srgbClr val="0070C0"/>
                </a:solidFill>
              </a:rPr>
              <a:t>Elastic and extensible</a:t>
            </a:r>
          </a:p>
          <a:p>
            <a:pPr>
              <a:lnSpc>
                <a:spcPct val="100000"/>
              </a:lnSpc>
              <a:spcBef>
                <a:spcPts val="700"/>
              </a:spcBef>
              <a:buFont typeface="Wingdings" panose="05000000000000000000" pitchFamily="2" charset="2"/>
              <a:buChar char="Ø"/>
            </a:pPr>
            <a:r>
              <a:rPr lang="en-IN" dirty="0">
                <a:solidFill>
                  <a:srgbClr val="0070C0"/>
                </a:solidFill>
              </a:rPr>
              <a:t>Seamless integration</a:t>
            </a:r>
          </a:p>
          <a:p>
            <a:pPr>
              <a:lnSpc>
                <a:spcPct val="100000"/>
              </a:lnSpc>
              <a:spcBef>
                <a:spcPts val="700"/>
              </a:spcBef>
              <a:buFont typeface="Wingdings" panose="05000000000000000000" pitchFamily="2" charset="2"/>
              <a:buChar char="Ø"/>
            </a:pPr>
            <a:endParaRPr lang="en-GB" dirty="0">
              <a:solidFill>
                <a:srgbClr val="0070C0"/>
              </a:solidFill>
              <a:cs typeface="Verdana"/>
            </a:endParaRPr>
          </a:p>
        </p:txBody>
      </p:sp>
      <p:pic>
        <p:nvPicPr>
          <p:cNvPr id="42" name="Picture 14" descr="Image result for Why Azure SQL Data Warehouse">
            <a:extLst>
              <a:ext uri="{FF2B5EF4-FFF2-40B4-BE49-F238E27FC236}">
                <a16:creationId xmlns:a16="http://schemas.microsoft.com/office/drawing/2014/main" id="{056112CF-5195-48C0-A8C0-D730E9EFB2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4938" y="2425148"/>
            <a:ext cx="70866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3612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3DF8D4-7CB5-4983-A880-344C16EBC5B0}"/>
              </a:ext>
            </a:extLst>
          </p:cNvPr>
          <p:cNvSpPr/>
          <p:nvPr/>
        </p:nvSpPr>
        <p:spPr>
          <a:xfrm>
            <a:off x="0" y="1802296"/>
            <a:ext cx="12192000" cy="50557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C57B2F-7A4D-41F7-BE6C-BE29DFCD5454}"/>
              </a:ext>
            </a:extLst>
          </p:cNvPr>
          <p:cNvSpPr>
            <a:spLocks noGrp="1"/>
          </p:cNvSpPr>
          <p:nvPr>
            <p:ph type="title"/>
          </p:nvPr>
        </p:nvSpPr>
        <p:spPr/>
        <p:txBody>
          <a:bodyPr>
            <a:normAutofit/>
          </a:bodyPr>
          <a:lstStyle/>
          <a:p>
            <a:pPr algn="ctr"/>
            <a:r>
              <a:rPr lang="en-GB" sz="4800" b="1" spc="35" dirty="0">
                <a:solidFill>
                  <a:schemeClr val="bg1"/>
                </a:solidFill>
              </a:rPr>
              <a:t>Service Capabilities </a:t>
            </a:r>
          </a:p>
        </p:txBody>
      </p:sp>
      <p:sp>
        <p:nvSpPr>
          <p:cNvPr id="3" name="Content Placeholder 2">
            <a:extLst>
              <a:ext uri="{FF2B5EF4-FFF2-40B4-BE49-F238E27FC236}">
                <a16:creationId xmlns:a16="http://schemas.microsoft.com/office/drawing/2014/main" id="{4EA9070F-B1C7-43C7-A26C-8957DB784BAB}"/>
              </a:ext>
            </a:extLst>
          </p:cNvPr>
          <p:cNvSpPr>
            <a:spLocks noGrp="1"/>
          </p:cNvSpPr>
          <p:nvPr>
            <p:ph idx="1"/>
          </p:nvPr>
        </p:nvSpPr>
        <p:spPr>
          <a:xfrm>
            <a:off x="838200" y="1825624"/>
            <a:ext cx="10515600" cy="5032375"/>
          </a:xfrm>
        </p:spPr>
        <p:txBody>
          <a:bodyPr>
            <a:normAutofit/>
          </a:bodyPr>
          <a:lstStyle/>
          <a:p>
            <a:pPr>
              <a:lnSpc>
                <a:spcPct val="100000"/>
              </a:lnSpc>
              <a:spcBef>
                <a:spcPts val="700"/>
              </a:spcBef>
              <a:buFont typeface="Wingdings" panose="05000000000000000000" pitchFamily="2" charset="2"/>
              <a:buChar char="ü"/>
            </a:pPr>
            <a:endParaRPr lang="en-IN" dirty="0">
              <a:solidFill>
                <a:srgbClr val="0070C0"/>
              </a:solidFill>
            </a:endParaRPr>
          </a:p>
          <a:p>
            <a:pPr>
              <a:lnSpc>
                <a:spcPct val="100000"/>
              </a:lnSpc>
              <a:spcBef>
                <a:spcPts val="700"/>
              </a:spcBef>
              <a:buFont typeface="Wingdings" panose="05000000000000000000" pitchFamily="2" charset="2"/>
              <a:buChar char="ü"/>
            </a:pPr>
            <a:endParaRPr lang="en-IN" dirty="0">
              <a:solidFill>
                <a:srgbClr val="0070C0"/>
              </a:solidFill>
            </a:endParaRPr>
          </a:p>
          <a:p>
            <a:pPr>
              <a:lnSpc>
                <a:spcPct val="100000"/>
              </a:lnSpc>
              <a:spcBef>
                <a:spcPts val="700"/>
              </a:spcBef>
              <a:buFont typeface="Wingdings" panose="05000000000000000000" pitchFamily="2" charset="2"/>
              <a:buChar char="ü"/>
            </a:pPr>
            <a:r>
              <a:rPr lang="en-IN" dirty="0">
                <a:solidFill>
                  <a:srgbClr val="0070C0"/>
                </a:solidFill>
              </a:rPr>
              <a:t>Limitless concurrency</a:t>
            </a:r>
          </a:p>
          <a:p>
            <a:pPr>
              <a:lnSpc>
                <a:spcPct val="100000"/>
              </a:lnSpc>
              <a:spcBef>
                <a:spcPts val="700"/>
              </a:spcBef>
              <a:buFont typeface="Wingdings" panose="05000000000000000000" pitchFamily="2" charset="2"/>
              <a:buChar char="ü"/>
            </a:pPr>
            <a:r>
              <a:rPr lang="en-IN" dirty="0">
                <a:solidFill>
                  <a:srgbClr val="0070C0"/>
                </a:solidFill>
              </a:rPr>
              <a:t>Lightning-fast provisioning</a:t>
            </a:r>
          </a:p>
          <a:p>
            <a:pPr>
              <a:lnSpc>
                <a:spcPct val="100000"/>
              </a:lnSpc>
              <a:spcBef>
                <a:spcPts val="700"/>
              </a:spcBef>
              <a:buFont typeface="Wingdings" panose="05000000000000000000" pitchFamily="2" charset="2"/>
              <a:buChar char="ü"/>
            </a:pPr>
            <a:r>
              <a:rPr lang="en-IN" dirty="0">
                <a:solidFill>
                  <a:srgbClr val="0070C0"/>
                </a:solidFill>
              </a:rPr>
              <a:t>Advanced security</a:t>
            </a:r>
          </a:p>
          <a:p>
            <a:pPr>
              <a:lnSpc>
                <a:spcPct val="100000"/>
              </a:lnSpc>
              <a:spcBef>
                <a:spcPts val="700"/>
              </a:spcBef>
              <a:buFont typeface="Wingdings" panose="05000000000000000000" pitchFamily="2" charset="2"/>
              <a:buChar char="ü"/>
            </a:pPr>
            <a:r>
              <a:rPr lang="en-IN" dirty="0">
                <a:solidFill>
                  <a:srgbClr val="0070C0"/>
                </a:solidFill>
              </a:rPr>
              <a:t>Process any kind of data</a:t>
            </a:r>
          </a:p>
          <a:p>
            <a:pPr>
              <a:lnSpc>
                <a:spcPct val="100000"/>
              </a:lnSpc>
              <a:spcBef>
                <a:spcPts val="700"/>
              </a:spcBef>
              <a:buFont typeface="Wingdings" panose="05000000000000000000" pitchFamily="2" charset="2"/>
              <a:buChar char="ü"/>
            </a:pPr>
            <a:r>
              <a:rPr lang="en-IN" dirty="0">
                <a:solidFill>
                  <a:srgbClr val="0070C0"/>
                </a:solidFill>
              </a:rPr>
              <a:t>Truly elastic by design</a:t>
            </a:r>
          </a:p>
          <a:p>
            <a:pPr>
              <a:lnSpc>
                <a:spcPct val="100000"/>
              </a:lnSpc>
              <a:spcBef>
                <a:spcPts val="700"/>
              </a:spcBef>
              <a:buFont typeface="Wingdings" panose="05000000000000000000" pitchFamily="2" charset="2"/>
              <a:buChar char="ü"/>
            </a:pPr>
            <a:r>
              <a:rPr lang="en-IN" dirty="0">
                <a:solidFill>
                  <a:srgbClr val="0070C0"/>
                </a:solidFill>
              </a:rPr>
              <a:t>Fully managed infrastructure</a:t>
            </a:r>
          </a:p>
          <a:p>
            <a:pPr>
              <a:lnSpc>
                <a:spcPct val="100000"/>
              </a:lnSpc>
              <a:spcBef>
                <a:spcPts val="700"/>
              </a:spcBef>
              <a:buFont typeface="Wingdings" panose="05000000000000000000" pitchFamily="2" charset="2"/>
              <a:buChar char="ü"/>
            </a:pPr>
            <a:endParaRPr lang="en-GB" dirty="0">
              <a:solidFill>
                <a:srgbClr val="0070C0"/>
              </a:solidFill>
              <a:cs typeface="Verdana"/>
            </a:endParaRPr>
          </a:p>
        </p:txBody>
      </p:sp>
      <p:pic>
        <p:nvPicPr>
          <p:cNvPr id="4098" name="Picture 2" descr="Image result for service">
            <a:extLst>
              <a:ext uri="{FF2B5EF4-FFF2-40B4-BE49-F238E27FC236}">
                <a16:creationId xmlns:a16="http://schemas.microsoft.com/office/drawing/2014/main" id="{78B4823F-6803-4FD1-B846-27B78031C0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1723" y="2263182"/>
            <a:ext cx="5182077" cy="3909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477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
      <a:dk1>
        <a:srgbClr val="2C2C2C"/>
      </a:dk1>
      <a:lt1>
        <a:srgbClr val="FFFFFF"/>
      </a:lt1>
      <a:dk2>
        <a:srgbClr val="005DBA"/>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6_COLOR TEMPLATE">
  <a:themeElements>
    <a:clrScheme name="Custom 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002050"/>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FFFF00"/>
        </a:solidFill>
        <a:ln>
          <a:noFill/>
          <a:headEnd type="none" w="med" len="med"/>
          <a:tailEnd type="none" w="med" len="med"/>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defTabSz="932472" fontAlgn="base">
          <a:spcBef>
            <a:spcPct val="0"/>
          </a:spcBef>
          <a:spcAft>
            <a:spcPct val="0"/>
          </a:spcAft>
          <a:defRPr sz="2000" dirty="0" smtClean="0">
            <a:solidFill>
              <a:schemeClr val="accent2"/>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3.xml><?xml version="1.0" encoding="utf-8"?>
<a:theme xmlns:a="http://schemas.openxmlformats.org/drawingml/2006/main" name="COLOR TEMPLATE">
  <a:themeElements>
    <a:clrScheme name="Custom 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002050"/>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defTabSz="932472" fontAlgn="base">
          <a:spcBef>
            <a:spcPct val="0"/>
          </a:spcBef>
          <a:spcAft>
            <a:spcPct val="0"/>
          </a:spcAft>
          <a:defRPr sz="2400">
            <a:solidFill>
              <a:schemeClr val="tx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1815</TotalTime>
  <Words>2454</Words>
  <Application>Microsoft Macintosh PowerPoint</Application>
  <PresentationFormat>Widescreen</PresentationFormat>
  <Paragraphs>346</Paragraphs>
  <Slides>57</Slides>
  <Notes>36</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57</vt:i4>
      </vt:variant>
    </vt:vector>
  </HeadingPairs>
  <TitlesOfParts>
    <vt:vector size="67" baseType="lpstr">
      <vt:lpstr>Arial</vt:lpstr>
      <vt:lpstr>Calibri</vt:lpstr>
      <vt:lpstr>Calibri Light</vt:lpstr>
      <vt:lpstr>Segoe UI</vt:lpstr>
      <vt:lpstr>Segoe UI Light</vt:lpstr>
      <vt:lpstr>Verdana</vt:lpstr>
      <vt:lpstr>Wingdings</vt:lpstr>
      <vt:lpstr>Office Theme</vt:lpstr>
      <vt:lpstr>6_COLOR TEMPLATE</vt:lpstr>
      <vt:lpstr>COLOR TEMPLATE</vt:lpstr>
      <vt:lpstr> All on Azure SQL Data Warehouse </vt:lpstr>
      <vt:lpstr>About the Instructor</vt:lpstr>
      <vt:lpstr>About the Instructor</vt:lpstr>
      <vt:lpstr>PowerPoint Presentation</vt:lpstr>
      <vt:lpstr>PowerPoint Presentation</vt:lpstr>
      <vt:lpstr>What is SQL Data Warehouse?</vt:lpstr>
      <vt:lpstr>Key Components of Big Data Solution</vt:lpstr>
      <vt:lpstr>Why Azure SQL Data Warehouse?</vt:lpstr>
      <vt:lpstr>Service Capabilities </vt:lpstr>
      <vt:lpstr>MPP Architecture</vt:lpstr>
      <vt:lpstr>Modern Data Warehouse</vt:lpstr>
      <vt:lpstr>Advanced Analytics on Big Data</vt:lpstr>
      <vt:lpstr>Real-time Analytics</vt:lpstr>
      <vt:lpstr>Hub and Spoke Architecture for BI</vt:lpstr>
      <vt:lpstr>Auto-Scaling Cloud Data Warehouse</vt:lpstr>
      <vt:lpstr>Pricing</vt:lpstr>
      <vt:lpstr>Pricing - Compute-optimised Gen1</vt:lpstr>
      <vt:lpstr>Pricing - Compute-optimised Gen2</vt:lpstr>
      <vt:lpstr>  Demo – Creating Azure SQL Data Warehouse </vt:lpstr>
      <vt:lpstr>Designing Tables</vt:lpstr>
      <vt:lpstr>Types of Tables</vt:lpstr>
      <vt:lpstr>Indexing</vt:lpstr>
      <vt:lpstr>Cheat Sheet for Azure SQL Data Warehouse</vt:lpstr>
      <vt:lpstr>Clustered Columnstore Indexes</vt:lpstr>
      <vt:lpstr>Heap Tables</vt:lpstr>
      <vt:lpstr>Causes for poor Columnstore index quality </vt:lpstr>
      <vt:lpstr>Partitioning tables in SQL Data Warehouse </vt:lpstr>
      <vt:lpstr>Benefits to Loads</vt:lpstr>
      <vt:lpstr>Demo – Tables, Partitioning and Indexing </vt:lpstr>
      <vt:lpstr>Integration and Ingestion  </vt:lpstr>
      <vt:lpstr>Power BI</vt:lpstr>
      <vt:lpstr>Azure Data Factory</vt:lpstr>
      <vt:lpstr>Azure Machine Learning</vt:lpstr>
      <vt:lpstr>Azure Stream Analytics</vt:lpstr>
      <vt:lpstr>Demo – Integration Service </vt:lpstr>
      <vt:lpstr>PowerPoint Presentation</vt:lpstr>
      <vt:lpstr>Sources to Load data </vt:lpstr>
      <vt:lpstr>Azure Data Factory</vt:lpstr>
      <vt:lpstr>Azure PolyBase</vt:lpstr>
      <vt:lpstr>Azure Stream Analytics</vt:lpstr>
      <vt:lpstr>Demo – Loading Data into Warehouse from various sources</vt:lpstr>
      <vt:lpstr>PowerPoint Presentation</vt:lpstr>
      <vt:lpstr>Star Schema</vt:lpstr>
      <vt:lpstr>Dimension based on a Star Schema Design</vt:lpstr>
      <vt:lpstr>AdventureWorksDW2012 sample database, in which the FactResellerSales fact table is related to two dimension tables, DimReseller and DimPromotion</vt:lpstr>
      <vt:lpstr>Dimension based on a Snowflake Schema Design</vt:lpstr>
      <vt:lpstr>Snowflake Schema versus Reference Relationship</vt:lpstr>
      <vt:lpstr>SQL Server Analysis Service</vt:lpstr>
      <vt:lpstr>SQL Server Analysis Service</vt:lpstr>
      <vt:lpstr>Demo – SQL Server Analysis Service</vt:lpstr>
      <vt:lpstr>PowerPoint Presentation</vt:lpstr>
      <vt:lpstr>Monitoring Analysis Services with SQL Server Profiler</vt:lpstr>
      <vt:lpstr>High Availability and Scalability</vt:lpstr>
      <vt:lpstr>PowerPoint Presentation</vt:lpstr>
      <vt:lpstr>Types of Securities</vt:lpstr>
      <vt:lpstr>Demo – Security Service</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Started</dc:title>
  <dc:creator>Mohammed Ramees P</dc:creator>
  <cp:lastModifiedBy>Abdul Rasheed Feroz Khan</cp:lastModifiedBy>
  <cp:revision>168</cp:revision>
  <dcterms:created xsi:type="dcterms:W3CDTF">2018-04-28T09:02:50Z</dcterms:created>
  <dcterms:modified xsi:type="dcterms:W3CDTF">2018-09-03T03:18:54Z</dcterms:modified>
</cp:coreProperties>
</file>

<file path=docProps/thumbnail.jpeg>
</file>